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8"/>
  </p:notesMasterIdLst>
  <p:sldIdLst>
    <p:sldId id="256" r:id="rId2"/>
    <p:sldId id="257" r:id="rId3"/>
    <p:sldId id="258" r:id="rId4"/>
    <p:sldId id="259" r:id="rId5"/>
    <p:sldId id="301" r:id="rId6"/>
    <p:sldId id="260" r:id="rId7"/>
    <p:sldId id="261" r:id="rId8"/>
    <p:sldId id="302" r:id="rId9"/>
    <p:sldId id="303" r:id="rId10"/>
    <p:sldId id="277" r:id="rId11"/>
    <p:sldId id="304" r:id="rId12"/>
    <p:sldId id="278" r:id="rId13"/>
    <p:sldId id="279" r:id="rId14"/>
    <p:sldId id="305" r:id="rId15"/>
    <p:sldId id="306" r:id="rId16"/>
    <p:sldId id="280"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289" r:id="rId30"/>
    <p:sldId id="290" r:id="rId31"/>
    <p:sldId id="330" r:id="rId32"/>
    <p:sldId id="291" r:id="rId33"/>
    <p:sldId id="335" r:id="rId34"/>
    <p:sldId id="292" r:id="rId35"/>
    <p:sldId id="332" r:id="rId36"/>
    <p:sldId id="320" r:id="rId37"/>
    <p:sldId id="333" r:id="rId38"/>
    <p:sldId id="319" r:id="rId39"/>
    <p:sldId id="334" r:id="rId40"/>
    <p:sldId id="321" r:id="rId41"/>
    <p:sldId id="293" r:id="rId42"/>
    <p:sldId id="262" r:id="rId43"/>
    <p:sldId id="295" r:id="rId44"/>
    <p:sldId id="322" r:id="rId45"/>
    <p:sldId id="323" r:id="rId46"/>
    <p:sldId id="297" r:id="rId47"/>
    <p:sldId id="298" r:id="rId48"/>
    <p:sldId id="299" r:id="rId49"/>
    <p:sldId id="324" r:id="rId50"/>
    <p:sldId id="325" r:id="rId51"/>
    <p:sldId id="326" r:id="rId52"/>
    <p:sldId id="327" r:id="rId53"/>
    <p:sldId id="300" r:id="rId54"/>
    <p:sldId id="329" r:id="rId55"/>
    <p:sldId id="268" r:id="rId56"/>
    <p:sldId id="328" r:id="rId57"/>
  </p:sldIdLst>
  <p:sldSz cx="18288000" cy="10287000"/>
  <p:notesSz cx="6858000" cy="9144000"/>
  <p:embeddedFontLst>
    <p:embeddedFont>
      <p:font typeface="Archivo Black" panose="020B0604020202020204" charset="0"/>
      <p:regular r:id="rId59"/>
    </p:embeddedFont>
    <p:embeddedFont>
      <p:font typeface="Arial Black" panose="020B0A04020102020204" pitchFamily="34" charset="0"/>
      <p:bold r:id="rId60"/>
    </p:embeddedFont>
    <p:embeddedFont>
      <p:font typeface="Montserrat" panose="00000500000000000000" pitchFamily="2" charset="-93"/>
      <p:bold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042" userDrawn="1">
          <p15:clr>
            <a:srgbClr val="000000"/>
          </p15:clr>
        </p15:guide>
        <p15:guide id="2" pos="2918"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48" d="100"/>
          <a:sy n="48" d="100"/>
        </p:scale>
        <p:origin x="1090" y="53"/>
      </p:cViewPr>
      <p:guideLst>
        <p:guide orient="horz" pos="2042"/>
        <p:guide pos="291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0" name="Google Shape;210;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32939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ctrTitle"/>
          </p:nvPr>
        </p:nvSpPr>
        <p:spPr>
          <a:xfrm>
            <a:off x="685800" y="2130425"/>
            <a:ext cx="11000100" cy="1470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11;p3"/>
          <p:cNvSpPr txBox="1">
            <a:spLocks noGrp="1"/>
          </p:cNvSpPr>
          <p:nvPr>
            <p:ph type="subTitle" idx="1"/>
          </p:nvPr>
        </p:nvSpPr>
        <p:spPr>
          <a:xfrm>
            <a:off x="5280450" y="6098450"/>
            <a:ext cx="77271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a:endParaRPr/>
          </a:p>
        </p:txBody>
      </p:sp>
      <p:sp>
        <p:nvSpPr>
          <p:cNvPr id="12" name="Google Shape;12;p3"/>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2"/>
            <a:stretch>
              <a:fillRect/>
            </a:stretch>
          </a:blipFill>
          <a:ln>
            <a:noFill/>
          </a:ln>
        </p:spPr>
      </p:sp>
      <p:sp>
        <p:nvSpPr>
          <p:cNvPr id="13" name="Google Shape;13;p3"/>
          <p:cNvSpPr/>
          <p:nvPr/>
        </p:nvSpPr>
        <p:spPr>
          <a:xfrm rot="-6822816">
            <a:off x="11449770" y="-4714930"/>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15" name="Google Shape;15;p3"/>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16" name="Google Shape;16;p3"/>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17" name="Google Shape;17;p3"/>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18" name="Google Shape;18;p3"/>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19" name="Google Shape;19;p3"/>
          <p:cNvSpPr/>
          <p:nvPr/>
        </p:nvSpPr>
        <p:spPr>
          <a:xfrm rot="4629986">
            <a:off x="-3433246" y="6366167"/>
            <a:ext cx="7384958" cy="6242857"/>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3"/>
          <p:cNvPicPr preferRelativeResize="0"/>
          <p:nvPr/>
        </p:nvPicPr>
        <p:blipFill>
          <a:blip r:embed="rId3"/>
          <a:stretch>
            <a:fillRect/>
          </a:stretch>
        </p:blipFill>
        <p:spPr>
          <a:xfrm>
            <a:off x="15835453" y="1784675"/>
            <a:ext cx="1460875" cy="6359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3481075" y="39672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4"/>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2"/>
            <a:stretch>
              <a:fillRect/>
            </a:stretch>
          </a:blipFill>
          <a:ln>
            <a:noFill/>
          </a:ln>
        </p:spPr>
      </p:sp>
      <p:sp>
        <p:nvSpPr>
          <p:cNvPr id="24" name="Google Shape;24;p4"/>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25" name="Google Shape;25;p4"/>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26" name="Google Shape;26;p4"/>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27" name="Google Shape;27;p4"/>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28" name="Google Shape;28;p4"/>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29" name="Google Shape;29;p4"/>
          <p:cNvSpPr/>
          <p:nvPr/>
        </p:nvSpPr>
        <p:spPr>
          <a:xfrm rot="-386972">
            <a:off x="13607697" y="6608890"/>
            <a:ext cx="7396410" cy="6252538"/>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Google Shape;30;p4"/>
          <p:cNvPicPr preferRelativeResize="0"/>
          <p:nvPr/>
        </p:nvPicPr>
        <p:blipFill>
          <a:blip r:embed="rId3"/>
          <a:stretch>
            <a:fillRect/>
          </a:stretch>
        </p:blipFill>
        <p:spPr>
          <a:xfrm>
            <a:off x="13490828" y="9411750"/>
            <a:ext cx="1460875" cy="635975"/>
          </a:xfrm>
          <a:prstGeom prst="rect">
            <a:avLst/>
          </a:prstGeom>
          <a:noFill/>
          <a:ln>
            <a:noFill/>
          </a:ln>
        </p:spPr>
      </p:pic>
      <p:sp>
        <p:nvSpPr>
          <p:cNvPr id="31" name="Google Shape;31;p4"/>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5"/>
          <p:cNvSpPr/>
          <p:nvPr/>
        </p:nvSpPr>
        <p:spPr>
          <a:xfrm rot="-6822816">
            <a:off x="9765680" y="-4652301"/>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5"/>
          <p:cNvPicPr preferRelativeResize="0"/>
          <p:nvPr/>
        </p:nvPicPr>
        <p:blipFill>
          <a:blip r:embed="rId2"/>
          <a:stretch>
            <a:fillRect/>
          </a:stretch>
        </p:blipFill>
        <p:spPr>
          <a:xfrm>
            <a:off x="14572628" y="2088675"/>
            <a:ext cx="1460875" cy="635975"/>
          </a:xfrm>
          <a:prstGeom prst="rect">
            <a:avLst/>
          </a:prstGeom>
          <a:noFill/>
          <a:ln>
            <a:noFill/>
          </a:ln>
        </p:spPr>
      </p:pic>
      <p:sp>
        <p:nvSpPr>
          <p:cNvPr id="35" name="Google Shape;35;p5"/>
          <p:cNvSpPr txBox="1">
            <a:spLocks noGrp="1"/>
          </p:cNvSpPr>
          <p:nvPr>
            <p:ph type="body" idx="1"/>
          </p:nvPr>
        </p:nvSpPr>
        <p:spPr>
          <a:xfrm>
            <a:off x="1703338" y="6993238"/>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sp>
        <p:nvSpPr>
          <p:cNvPr id="36" name="Google Shape;36;p5"/>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37" name="Google Shape;37;p5"/>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38" name="Google Shape;38;p5"/>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39" name="Google Shape;39;p5"/>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40" name="Google Shape;40;p5"/>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41" name="Google Shape;41;p5"/>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42" name="Google Shape;42;p5"/>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3"/>
        <p:cNvGrpSpPr/>
        <p:nvPr/>
      </p:nvGrpSpPr>
      <p:grpSpPr>
        <a:xfrm>
          <a:off x="0" y="0"/>
          <a:ext cx="0" cy="0"/>
          <a:chOff x="0" y="0"/>
          <a:chExt cx="0" cy="0"/>
        </a:xfrm>
      </p:grpSpPr>
      <p:sp>
        <p:nvSpPr>
          <p:cNvPr id="44" name="Google Shape;44;p6"/>
          <p:cNvSpPr/>
          <p:nvPr/>
        </p:nvSpPr>
        <p:spPr>
          <a:xfrm rot="-6822816">
            <a:off x="11662005" y="-5073342"/>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4631040">
            <a:off x="-3594959" y="4895854"/>
            <a:ext cx="9219630" cy="7793793"/>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6"/>
          <p:cNvPicPr preferRelativeResize="0"/>
          <p:nvPr/>
        </p:nvPicPr>
        <p:blipFill>
          <a:blip r:embed="rId2"/>
          <a:stretch>
            <a:fillRect/>
          </a:stretch>
        </p:blipFill>
        <p:spPr>
          <a:xfrm>
            <a:off x="1311003" y="7366850"/>
            <a:ext cx="1460875" cy="635975"/>
          </a:xfrm>
          <a:prstGeom prst="rect">
            <a:avLst/>
          </a:prstGeom>
          <a:noFill/>
          <a:ln>
            <a:noFill/>
          </a:ln>
        </p:spPr>
      </p:pic>
      <p:sp>
        <p:nvSpPr>
          <p:cNvPr id="47" name="Google Shape;47;p6"/>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2019675" y="4949300"/>
            <a:ext cx="63075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49" name="Google Shape;49;p6"/>
          <p:cNvSpPr txBox="1">
            <a:spLocks noGrp="1"/>
          </p:cNvSpPr>
          <p:nvPr>
            <p:ph type="body" idx="2"/>
          </p:nvPr>
        </p:nvSpPr>
        <p:spPr>
          <a:xfrm>
            <a:off x="8565299" y="4949300"/>
            <a:ext cx="63075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50" name="Google Shape;50;p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51" name="Google Shape;51;p6"/>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52" name="Google Shape;52;p6"/>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53" name="Google Shape;53;p6"/>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54" name="Google Shape;54;p6"/>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55" name="Google Shape;55;p6"/>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7"/>
          <p:cNvSpPr/>
          <p:nvPr/>
        </p:nvSpPr>
        <p:spPr>
          <a:xfrm rot="-6822816">
            <a:off x="9765680" y="-4652301"/>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7"/>
          <p:cNvPicPr preferRelativeResize="0"/>
          <p:nvPr/>
        </p:nvPicPr>
        <p:blipFill>
          <a:blip r:embed="rId2"/>
          <a:stretch>
            <a:fillRect/>
          </a:stretch>
        </p:blipFill>
        <p:spPr>
          <a:xfrm>
            <a:off x="14497240" y="2317675"/>
            <a:ext cx="1460875" cy="635975"/>
          </a:xfrm>
          <a:prstGeom prst="rect">
            <a:avLst/>
          </a:prstGeom>
          <a:noFill/>
          <a:ln>
            <a:noFill/>
          </a:ln>
        </p:spPr>
      </p:pic>
      <p:sp>
        <p:nvSpPr>
          <p:cNvPr id="59" name="Google Shape;59;p7"/>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
          <p:cNvSpPr txBox="1">
            <a:spLocks noGrp="1"/>
          </p:cNvSpPr>
          <p:nvPr>
            <p:ph type="body" idx="1"/>
          </p:nvPr>
        </p:nvSpPr>
        <p:spPr>
          <a:xfrm>
            <a:off x="3592875" y="5524000"/>
            <a:ext cx="54501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61" name="Google Shape;61;p7"/>
          <p:cNvSpPr txBox="1">
            <a:spLocks noGrp="1"/>
          </p:cNvSpPr>
          <p:nvPr>
            <p:ph type="body" idx="2"/>
          </p:nvPr>
        </p:nvSpPr>
        <p:spPr>
          <a:xfrm>
            <a:off x="9242313" y="5524000"/>
            <a:ext cx="5452800" cy="3951300"/>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a:lvl1pPr>
            <a:lvl2pPr marL="914400" lvl="1" indent="-381000" algn="l">
              <a:spcBef>
                <a:spcPts val="400"/>
              </a:spcBef>
              <a:spcAft>
                <a:spcPts val="0"/>
              </a:spcAft>
              <a:buClr>
                <a:schemeClr val="dk1"/>
              </a:buClr>
              <a:buSzPts val="2400"/>
              <a:buChar char="–"/>
              <a:defRPr/>
            </a:lvl2pPr>
            <a:lvl3pPr marL="1371600" lvl="2" indent="-381000" algn="l">
              <a:spcBef>
                <a:spcPts val="360"/>
              </a:spcBef>
              <a:spcAft>
                <a:spcPts val="0"/>
              </a:spcAft>
              <a:buClr>
                <a:schemeClr val="dk1"/>
              </a:buClr>
              <a:buSzPts val="2400"/>
              <a:buChar char="•"/>
              <a:defRPr/>
            </a:lvl3pPr>
            <a:lvl4pPr marL="1828800" lvl="3" indent="-381000" algn="l">
              <a:spcBef>
                <a:spcPts val="320"/>
              </a:spcBef>
              <a:spcAft>
                <a:spcPts val="0"/>
              </a:spcAft>
              <a:buClr>
                <a:schemeClr val="dk1"/>
              </a:buClr>
              <a:buSzPts val="2400"/>
              <a:buChar char="–"/>
              <a:defRPr/>
            </a:lvl4pPr>
            <a:lvl5pPr marL="2286000" lvl="4" indent="-381000" algn="l">
              <a:spcBef>
                <a:spcPts val="320"/>
              </a:spcBef>
              <a:spcAft>
                <a:spcPts val="0"/>
              </a:spcAft>
              <a:buClr>
                <a:schemeClr val="dk1"/>
              </a:buClr>
              <a:buSzPts val="2400"/>
              <a:buChar char="»"/>
              <a:defRPr/>
            </a:lvl5pPr>
            <a:lvl6pPr marL="2743200" lvl="5" indent="-381000" algn="l">
              <a:spcBef>
                <a:spcPts val="320"/>
              </a:spcBef>
              <a:spcAft>
                <a:spcPts val="0"/>
              </a:spcAft>
              <a:buClr>
                <a:schemeClr val="dk1"/>
              </a:buClr>
              <a:buSzPts val="2400"/>
              <a:buChar char="•"/>
              <a:defRPr/>
            </a:lvl6pPr>
            <a:lvl7pPr marL="3200400" lvl="6" indent="-381000" algn="l">
              <a:spcBef>
                <a:spcPts val="320"/>
              </a:spcBef>
              <a:spcAft>
                <a:spcPts val="0"/>
              </a:spcAft>
              <a:buClr>
                <a:schemeClr val="dk1"/>
              </a:buClr>
              <a:buSzPts val="2400"/>
              <a:buChar char="•"/>
              <a:defRPr/>
            </a:lvl7pPr>
            <a:lvl8pPr marL="3657600" lvl="7" indent="-381000" algn="l">
              <a:spcBef>
                <a:spcPts val="320"/>
              </a:spcBef>
              <a:spcAft>
                <a:spcPts val="0"/>
              </a:spcAft>
              <a:buClr>
                <a:schemeClr val="dk1"/>
              </a:buClr>
              <a:buSzPts val="2400"/>
              <a:buChar char="•"/>
              <a:defRPr/>
            </a:lvl8pPr>
            <a:lvl9pPr marL="4114800" lvl="8" indent="-381000" algn="l">
              <a:spcBef>
                <a:spcPts val="320"/>
              </a:spcBef>
              <a:spcAft>
                <a:spcPts val="0"/>
              </a:spcAft>
              <a:buClr>
                <a:schemeClr val="dk1"/>
              </a:buClr>
              <a:buSzPts val="2400"/>
              <a:buChar char="•"/>
              <a:defRPr/>
            </a:lvl9pPr>
          </a:lstStyle>
          <a:p>
            <a:endParaRPr/>
          </a:p>
        </p:txBody>
      </p:sp>
      <p:sp>
        <p:nvSpPr>
          <p:cNvPr id="62" name="Google Shape;62;p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63" name="Google Shape;63;p7"/>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64" name="Google Shape;64;p7"/>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65" name="Google Shape;65;p7"/>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66" name="Google Shape;66;p7"/>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67" name="Google Shape;67;p7"/>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8"/>
          <p:cNvSpPr/>
          <p:nvPr/>
        </p:nvSpPr>
        <p:spPr>
          <a:xfrm rot="6732098">
            <a:off x="-8178969" y="-2099284"/>
            <a:ext cx="24918838" cy="21065082"/>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 name="Google Shape;70;p8"/>
          <p:cNvPicPr preferRelativeResize="0"/>
          <p:nvPr/>
        </p:nvPicPr>
        <p:blipFill>
          <a:blip r:embed="rId2"/>
          <a:stretch>
            <a:fillRect/>
          </a:stretch>
        </p:blipFill>
        <p:spPr>
          <a:xfrm>
            <a:off x="17296315" y="8845363"/>
            <a:ext cx="1460875" cy="635975"/>
          </a:xfrm>
          <a:prstGeom prst="rect">
            <a:avLst/>
          </a:prstGeom>
          <a:noFill/>
          <a:ln>
            <a:noFill/>
          </a:ln>
        </p:spPr>
      </p:pic>
      <p:sp>
        <p:nvSpPr>
          <p:cNvPr id="71" name="Google Shape;71;p8"/>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lvl="0">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8"/>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73" name="Google Shape;73;p8"/>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74" name="Google Shape;74;p8"/>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75" name="Google Shape;75;p8"/>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76" name="Google Shape;76;p8"/>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77" name="Google Shape;77;p8"/>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8"/>
        <p:cNvGrpSpPr/>
        <p:nvPr/>
      </p:nvGrpSpPr>
      <p:grpSpPr>
        <a:xfrm>
          <a:off x="0" y="0"/>
          <a:ext cx="0" cy="0"/>
          <a:chOff x="0" y="0"/>
          <a:chExt cx="0" cy="0"/>
        </a:xfrm>
      </p:grpSpPr>
      <p:sp>
        <p:nvSpPr>
          <p:cNvPr id="79" name="Google Shape;79;p9"/>
          <p:cNvSpPr/>
          <p:nvPr/>
        </p:nvSpPr>
        <p:spPr>
          <a:xfrm rot="4631744">
            <a:off x="-3965785" y="5446316"/>
            <a:ext cx="8651193" cy="7313266"/>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6822816">
            <a:off x="10714817" y="-5171413"/>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 name="Google Shape;81;p9"/>
          <p:cNvPicPr preferRelativeResize="0"/>
          <p:nvPr/>
        </p:nvPicPr>
        <p:blipFill>
          <a:blip r:embed="rId2"/>
          <a:stretch>
            <a:fillRect/>
          </a:stretch>
        </p:blipFill>
        <p:spPr>
          <a:xfrm>
            <a:off x="16585890" y="1490888"/>
            <a:ext cx="1460875" cy="635975"/>
          </a:xfrm>
          <a:prstGeom prst="rect">
            <a:avLst/>
          </a:prstGeom>
          <a:noFill/>
          <a:ln>
            <a:noFill/>
          </a:ln>
        </p:spPr>
      </p:pic>
      <p:pic>
        <p:nvPicPr>
          <p:cNvPr id="82" name="Google Shape;82;p9"/>
          <p:cNvPicPr preferRelativeResize="0"/>
          <p:nvPr/>
        </p:nvPicPr>
        <p:blipFill>
          <a:blip r:embed="rId2"/>
          <a:stretch>
            <a:fillRect/>
          </a:stretch>
        </p:blipFill>
        <p:spPr>
          <a:xfrm>
            <a:off x="2617965" y="8951438"/>
            <a:ext cx="1460875" cy="635975"/>
          </a:xfrm>
          <a:prstGeom prst="rect">
            <a:avLst/>
          </a:prstGeom>
          <a:noFill/>
          <a:ln>
            <a:noFill/>
          </a:ln>
        </p:spPr>
      </p:pic>
      <p:sp>
        <p:nvSpPr>
          <p:cNvPr id="83" name="Google Shape;83;p9"/>
          <p:cNvSpPr txBox="1">
            <a:spLocks noGrp="1"/>
          </p:cNvSpPr>
          <p:nvPr>
            <p:ph type="body" idx="1"/>
          </p:nvPr>
        </p:nvSpPr>
        <p:spPr>
          <a:xfrm>
            <a:off x="9004875" y="4630600"/>
            <a:ext cx="5111700" cy="42684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dk1"/>
              </a:buClr>
              <a:buSzPts val="2400"/>
              <a:buChar char="•"/>
              <a:defRPr/>
            </a:lvl1pPr>
            <a:lvl2pPr marL="914400" lvl="1" indent="-381000" algn="l">
              <a:spcBef>
                <a:spcPts val="560"/>
              </a:spcBef>
              <a:spcAft>
                <a:spcPts val="0"/>
              </a:spcAft>
              <a:buClr>
                <a:schemeClr val="dk1"/>
              </a:buClr>
              <a:buSzPts val="2400"/>
              <a:buChar char="–"/>
              <a:defRPr/>
            </a:lvl2pPr>
            <a:lvl3pPr marL="1371600" lvl="2" indent="-381000" algn="l">
              <a:spcBef>
                <a:spcPts val="480"/>
              </a:spcBef>
              <a:spcAft>
                <a:spcPts val="0"/>
              </a:spcAft>
              <a:buClr>
                <a:schemeClr val="dk1"/>
              </a:buClr>
              <a:buSzPts val="2400"/>
              <a:buChar char="•"/>
              <a:defRPr/>
            </a:lvl3pPr>
            <a:lvl4pPr marL="1828800" lvl="3" indent="-381000" algn="l">
              <a:spcBef>
                <a:spcPts val="400"/>
              </a:spcBef>
              <a:spcAft>
                <a:spcPts val="0"/>
              </a:spcAft>
              <a:buClr>
                <a:schemeClr val="dk1"/>
              </a:buClr>
              <a:buSzPts val="2400"/>
              <a:buChar char="–"/>
              <a:defRPr/>
            </a:lvl4pPr>
            <a:lvl5pPr marL="2286000" lvl="4" indent="-381000" algn="l">
              <a:spcBef>
                <a:spcPts val="400"/>
              </a:spcBef>
              <a:spcAft>
                <a:spcPts val="0"/>
              </a:spcAft>
              <a:buClr>
                <a:schemeClr val="dk1"/>
              </a:buClr>
              <a:buSzPts val="2400"/>
              <a:buChar char="»"/>
              <a:defRPr/>
            </a:lvl5pPr>
            <a:lvl6pPr marL="2743200" lvl="5" indent="-381000" algn="l">
              <a:spcBef>
                <a:spcPts val="400"/>
              </a:spcBef>
              <a:spcAft>
                <a:spcPts val="0"/>
              </a:spcAft>
              <a:buClr>
                <a:schemeClr val="dk1"/>
              </a:buClr>
              <a:buSzPts val="2400"/>
              <a:buChar char="•"/>
              <a:defRPr/>
            </a:lvl6pPr>
            <a:lvl7pPr marL="3200400" lvl="6" indent="-381000" algn="l">
              <a:spcBef>
                <a:spcPts val="400"/>
              </a:spcBef>
              <a:spcAft>
                <a:spcPts val="0"/>
              </a:spcAft>
              <a:buClr>
                <a:schemeClr val="dk1"/>
              </a:buClr>
              <a:buSzPts val="2400"/>
              <a:buChar char="•"/>
              <a:defRPr/>
            </a:lvl7pPr>
            <a:lvl8pPr marL="3657600" lvl="7" indent="-381000" algn="l">
              <a:spcBef>
                <a:spcPts val="400"/>
              </a:spcBef>
              <a:spcAft>
                <a:spcPts val="0"/>
              </a:spcAft>
              <a:buClr>
                <a:schemeClr val="dk1"/>
              </a:buClr>
              <a:buSzPts val="2400"/>
              <a:buChar char="•"/>
              <a:defRPr/>
            </a:lvl8pPr>
            <a:lvl9pPr marL="4114800" lvl="8" indent="-381000" algn="l">
              <a:spcBef>
                <a:spcPts val="400"/>
              </a:spcBef>
              <a:spcAft>
                <a:spcPts val="0"/>
              </a:spcAft>
              <a:buClr>
                <a:schemeClr val="dk1"/>
              </a:buClr>
              <a:buSzPts val="2400"/>
              <a:buChar char="•"/>
              <a:defRPr/>
            </a:lvl9pPr>
          </a:lstStyle>
          <a:p>
            <a:endParaRPr/>
          </a:p>
        </p:txBody>
      </p:sp>
      <p:sp>
        <p:nvSpPr>
          <p:cNvPr id="84" name="Google Shape;84;p9"/>
          <p:cNvSpPr txBox="1">
            <a:spLocks noGrp="1"/>
          </p:cNvSpPr>
          <p:nvPr>
            <p:ph type="body" idx="2"/>
          </p:nvPr>
        </p:nvSpPr>
        <p:spPr>
          <a:xfrm>
            <a:off x="3465525" y="4630600"/>
            <a:ext cx="5738400" cy="45627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
        <p:nvSpPr>
          <p:cNvPr id="85" name="Google Shape;85;p9"/>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86" name="Google Shape;86;p9"/>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87" name="Google Shape;87;p9"/>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88" name="Google Shape;88;p9"/>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89" name="Google Shape;89;p9"/>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90" name="Google Shape;90;p9"/>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91" name="Google Shape;91;p9"/>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sp>
        <p:nvSpPr>
          <p:cNvPr id="93" name="Google Shape;93;p10"/>
          <p:cNvSpPr/>
          <p:nvPr/>
        </p:nvSpPr>
        <p:spPr>
          <a:xfrm rot="-385539">
            <a:off x="11122386" y="4285082"/>
            <a:ext cx="11040499" cy="933306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0"/>
          <p:cNvPicPr preferRelativeResize="0"/>
          <p:nvPr/>
        </p:nvPicPr>
        <p:blipFill>
          <a:blip r:embed="rId2"/>
          <a:stretch>
            <a:fillRect/>
          </a:stretch>
        </p:blipFill>
        <p:spPr>
          <a:xfrm>
            <a:off x="11325115" y="8971163"/>
            <a:ext cx="1460875" cy="635975"/>
          </a:xfrm>
          <a:prstGeom prst="rect">
            <a:avLst/>
          </a:prstGeom>
          <a:noFill/>
          <a:ln>
            <a:noFill/>
          </a:ln>
        </p:spPr>
      </p:pic>
      <p:sp>
        <p:nvSpPr>
          <p:cNvPr id="95" name="Google Shape;95;p10"/>
          <p:cNvSpPr>
            <a:spLocks noGrp="1"/>
          </p:cNvSpPr>
          <p:nvPr>
            <p:ph type="pic" idx="2"/>
          </p:nvPr>
        </p:nvSpPr>
        <p:spPr>
          <a:xfrm>
            <a:off x="11040774" y="4602025"/>
            <a:ext cx="4851600" cy="3638700"/>
          </a:xfrm>
          <a:prstGeom prst="rect">
            <a:avLst/>
          </a:prstGeom>
          <a:noFill/>
          <a:ln>
            <a:noFill/>
          </a:ln>
        </p:spPr>
      </p:sp>
      <p:sp>
        <p:nvSpPr>
          <p:cNvPr id="96" name="Google Shape;96;p10"/>
          <p:cNvSpPr txBox="1">
            <a:spLocks noGrp="1"/>
          </p:cNvSpPr>
          <p:nvPr>
            <p:ph type="body" idx="1"/>
          </p:nvPr>
        </p:nvSpPr>
        <p:spPr>
          <a:xfrm>
            <a:off x="2019663" y="474103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a:lvl1pPr>
            <a:lvl2pPr marL="914400" lvl="1" indent="-228600" algn="l">
              <a:spcBef>
                <a:spcPts val="240"/>
              </a:spcBef>
              <a:spcAft>
                <a:spcPts val="0"/>
              </a:spcAft>
              <a:buClr>
                <a:schemeClr val="dk1"/>
              </a:buClr>
              <a:buSzPts val="2400"/>
              <a:buNone/>
              <a:defRPr/>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a:lvl4pPr>
            <a:lvl5pPr marL="2286000" lvl="4" indent="-228600" algn="l">
              <a:spcBef>
                <a:spcPts val="180"/>
              </a:spcBef>
              <a:spcAft>
                <a:spcPts val="0"/>
              </a:spcAft>
              <a:buClr>
                <a:schemeClr val="dk1"/>
              </a:buClr>
              <a:buSzPts val="2400"/>
              <a:buNone/>
              <a:defRPr/>
            </a:lvl5pPr>
            <a:lvl6pPr marL="2743200" lvl="5" indent="-228600" algn="l">
              <a:spcBef>
                <a:spcPts val="180"/>
              </a:spcBef>
              <a:spcAft>
                <a:spcPts val="0"/>
              </a:spcAft>
              <a:buClr>
                <a:schemeClr val="dk1"/>
              </a:buClr>
              <a:buSzPts val="2400"/>
              <a:buNone/>
              <a:defRPr/>
            </a:lvl6pPr>
            <a:lvl7pPr marL="3200400" lvl="6" indent="-228600" algn="l">
              <a:spcBef>
                <a:spcPts val="180"/>
              </a:spcBef>
              <a:spcAft>
                <a:spcPts val="0"/>
              </a:spcAft>
              <a:buClr>
                <a:schemeClr val="dk1"/>
              </a:buClr>
              <a:buSzPts val="2400"/>
              <a:buNone/>
              <a:defRPr/>
            </a:lvl7pPr>
            <a:lvl8pPr marL="3657600" lvl="7" indent="-228600" algn="l">
              <a:spcBef>
                <a:spcPts val="180"/>
              </a:spcBef>
              <a:spcAft>
                <a:spcPts val="0"/>
              </a:spcAft>
              <a:buClr>
                <a:schemeClr val="dk1"/>
              </a:buClr>
              <a:buSzPts val="2400"/>
              <a:buNone/>
              <a:defRPr/>
            </a:lvl8pPr>
            <a:lvl9pPr marL="4114800" lvl="8" indent="-228600" algn="l">
              <a:spcBef>
                <a:spcPts val="180"/>
              </a:spcBef>
              <a:spcAft>
                <a:spcPts val="0"/>
              </a:spcAft>
              <a:buClr>
                <a:schemeClr val="dk1"/>
              </a:buClr>
              <a:buSzPts val="2400"/>
              <a:buNone/>
              <a:defRPr/>
            </a:lvl9pPr>
          </a:lstStyle>
          <a:p>
            <a:endParaRPr/>
          </a:p>
        </p:txBody>
      </p:sp>
      <p:sp>
        <p:nvSpPr>
          <p:cNvPr id="97" name="Google Shape;97;p10"/>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sp>
      <p:sp>
        <p:nvSpPr>
          <p:cNvPr id="98" name="Google Shape;98;p10"/>
          <p:cNvSpPr txBox="1"/>
          <p:nvPr/>
        </p:nvSpPr>
        <p:spPr>
          <a:xfrm>
            <a:off x="13939729" y="501960"/>
            <a:ext cx="861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SERVICE</a:t>
            </a:r>
          </a:p>
        </p:txBody>
      </p:sp>
      <p:sp>
        <p:nvSpPr>
          <p:cNvPr id="99" name="Google Shape;99;p10"/>
          <p:cNvSpPr txBox="1"/>
          <p:nvPr/>
        </p:nvSpPr>
        <p:spPr>
          <a:xfrm>
            <a:off x="16320901" y="501960"/>
            <a:ext cx="975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CONTACT</a:t>
            </a:r>
          </a:p>
        </p:txBody>
      </p:sp>
      <p:sp>
        <p:nvSpPr>
          <p:cNvPr id="100" name="Google Shape;100;p10"/>
          <p:cNvSpPr txBox="1"/>
          <p:nvPr/>
        </p:nvSpPr>
        <p:spPr>
          <a:xfrm>
            <a:off x="11685804" y="501960"/>
            <a:ext cx="7203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ABOUT</a:t>
            </a:r>
          </a:p>
        </p:txBody>
      </p:sp>
      <p:sp>
        <p:nvSpPr>
          <p:cNvPr id="101" name="Google Shape;101;p10"/>
          <p:cNvSpPr txBox="1"/>
          <p:nvPr/>
        </p:nvSpPr>
        <p:spPr>
          <a:xfrm>
            <a:off x="9486239" y="501960"/>
            <a:ext cx="6246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HOME</a:t>
            </a:r>
          </a:p>
        </p:txBody>
      </p:sp>
      <p:sp>
        <p:nvSpPr>
          <p:cNvPr id="102" name="Google Shape;102;p10"/>
          <p:cNvSpPr txBox="1"/>
          <p:nvPr/>
        </p:nvSpPr>
        <p:spPr>
          <a:xfrm>
            <a:off x="2019683" y="501960"/>
            <a:ext cx="583500" cy="2310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500" b="1" i="0" u="none" strike="noStrike" cap="none">
                <a:solidFill>
                  <a:srgbClr val="3D3B39"/>
                </a:solidFill>
                <a:latin typeface="Montserrat"/>
                <a:ea typeface="Montserrat"/>
                <a:cs typeface="Montserrat"/>
                <a:sym typeface="Montserrat"/>
              </a:rPr>
              <a:t>LOGO</a:t>
            </a:r>
          </a:p>
        </p:txBody>
      </p:sp>
      <p:sp>
        <p:nvSpPr>
          <p:cNvPr id="103" name="Google Shape;103;p10"/>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1400" y="1764350"/>
            <a:ext cx="111021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accent1"/>
              </a:buClr>
              <a:buSzPts val="7000"/>
              <a:buFont typeface="Archivo Black" panose="020B0A03020202020B04"/>
              <a:buNone/>
              <a:defRPr sz="7000" i="0" u="none" strike="noStrike" cap="none">
                <a:solidFill>
                  <a:schemeClr val="accent1"/>
                </a:solidFill>
                <a:latin typeface="Archivo Black" panose="020B0A03020202020B04"/>
                <a:ea typeface="Archivo Black" panose="020B0A03020202020B04"/>
                <a:cs typeface="Archivo Black" panose="020B0A03020202020B04"/>
                <a:sym typeface="Archivo Black" panose="020B0A03020202020B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2067700" y="3875025"/>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1pPr>
            <a:lvl2pPr marL="914400" marR="0" lvl="1" indent="-381000" algn="l" rtl="0">
              <a:spcBef>
                <a:spcPts val="56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2pPr>
            <a:lvl3pPr marL="1371600" marR="0" lvl="2" indent="-381000" algn="l" rtl="0">
              <a:spcBef>
                <a:spcPts val="48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3pPr>
            <a:lvl4pPr marL="1828800" marR="0" lvl="3"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4pPr>
            <a:lvl5pPr marL="2286000" marR="0" lvl="4"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5pPr>
            <a:lvl6pPr marL="2743200" marR="0" lvl="5"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6pPr>
            <a:lvl7pPr marL="3200400" marR="0" lvl="6"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7pPr>
            <a:lvl8pPr marL="3657600" marR="0" lvl="7"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8pPr>
            <a:lvl9pPr marL="4114800" marR="0" lvl="8" indent="-381000" algn="l" rtl="0">
              <a:spcBef>
                <a:spcPts val="400"/>
              </a:spcBef>
              <a:spcAft>
                <a:spcPts val="0"/>
              </a:spcAft>
              <a:buClr>
                <a:schemeClr val="dk1"/>
              </a:buClr>
              <a:buSzPts val="2400"/>
              <a:buFont typeface="Archivo Black" panose="020B0A03020202020B04"/>
              <a:buChar char="•"/>
              <a:defRPr sz="2400" i="0" u="none" strike="noStrike" cap="none">
                <a:solidFill>
                  <a:schemeClr val="dk1"/>
                </a:solidFill>
                <a:latin typeface="Archivo Black" panose="020B0A03020202020B04"/>
                <a:ea typeface="Archivo Black" panose="020B0A03020202020B04"/>
                <a:cs typeface="Archivo Black" panose="020B0A03020202020B04"/>
                <a:sym typeface="Archivo Black" panose="020B0A03020202020B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3.xml"/><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xml"/><Relationship Id="rId11" Type="http://schemas.openxmlformats.org/officeDocument/2006/relationships/image" Target="../media/image8.png"/><Relationship Id="rId5" Type="http://schemas.openxmlformats.org/officeDocument/2006/relationships/slideLayout" Target="../slideLayouts/slideLayout1.xml"/><Relationship Id="rId10" Type="http://schemas.openxmlformats.org/officeDocument/2006/relationships/image" Target="../media/image2.png"/><Relationship Id="rId4" Type="http://schemas.openxmlformats.org/officeDocument/2006/relationships/tags" Target="../tags/tag4.xml"/><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7.xml"/><Relationship Id="rId7" Type="http://schemas.openxmlformats.org/officeDocument/2006/relationships/image" Target="../media/image1.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slideLayout" Target="../slideLayouts/slideLayout1.xml"/><Relationship Id="rId10" Type="http://schemas.openxmlformats.org/officeDocument/2006/relationships/image" Target="../media/image9.png"/><Relationship Id="rId4" Type="http://schemas.openxmlformats.org/officeDocument/2006/relationships/tags" Target="../tags/tag8.xml"/><Relationship Id="rId9"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image" Target="../media/image11.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image" Target="../media/image10.png"/><Relationship Id="rId2" Type="http://schemas.openxmlformats.org/officeDocument/2006/relationships/tags" Target="../tags/tag10.xml"/><Relationship Id="rId16" Type="http://schemas.openxmlformats.org/officeDocument/2006/relationships/image" Target="../media/image1.png"/><Relationship Id="rId20" Type="http://schemas.openxmlformats.org/officeDocument/2006/relationships/image" Target="../media/image2.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notesSlide" Target="../notesSlides/notesSlide5.xml"/><Relationship Id="rId10" Type="http://schemas.openxmlformats.org/officeDocument/2006/relationships/tags" Target="../tags/tag18.xml"/><Relationship Id="rId19" Type="http://schemas.openxmlformats.org/officeDocument/2006/relationships/image" Target="../media/image12.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1"/>
          <p:cNvPicPr preferRelativeResize="0"/>
          <p:nvPr/>
        </p:nvPicPr>
        <p:blipFill>
          <a:blip r:embed="rId3"/>
          <a:stretch>
            <a:fillRect/>
          </a:stretch>
        </p:blipFill>
        <p:spPr>
          <a:xfrm>
            <a:off x="9530500" y="1393375"/>
            <a:ext cx="8171799" cy="8202251"/>
          </a:xfrm>
          <a:prstGeom prst="rect">
            <a:avLst/>
          </a:prstGeom>
          <a:noFill/>
          <a:ln>
            <a:noFill/>
          </a:ln>
        </p:spPr>
      </p:pic>
      <p:sp>
        <p:nvSpPr>
          <p:cNvPr id="109" name="Google Shape;109;p11"/>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rot="-6824096">
            <a:off x="10714084" y="-5164997"/>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rot="-2350669">
            <a:off x="9763028" y="1305612"/>
            <a:ext cx="1885291" cy="1836524"/>
            <a:chOff x="0" y="-38100"/>
            <a:chExt cx="496537" cy="483693"/>
          </a:xfrm>
        </p:grpSpPr>
        <p:sp>
          <p:nvSpPr>
            <p:cNvPr id="112" name="Google Shape;112;p11"/>
            <p:cNvSpPr/>
            <p:nvPr/>
          </p:nvSpPr>
          <p:spPr>
            <a:xfrm>
              <a:off x="0" y="0"/>
              <a:ext cx="496537" cy="445593"/>
            </a:xfrm>
            <a:custGeom>
              <a:avLst/>
              <a:gdLst/>
              <a:ahLst/>
              <a:cxnLst/>
              <a:rect l="l" t="t" r="r" b="b"/>
              <a:pathLst>
                <a:path w="496537" h="445593" extrusionOk="0">
                  <a:moveTo>
                    <a:pt x="209431" y="0"/>
                  </a:moveTo>
                  <a:lnTo>
                    <a:pt x="287106" y="0"/>
                  </a:lnTo>
                  <a:cubicBezTo>
                    <a:pt x="402771" y="0"/>
                    <a:pt x="496537" y="93765"/>
                    <a:pt x="496537" y="209431"/>
                  </a:cubicBezTo>
                  <a:lnTo>
                    <a:pt x="496537" y="236162"/>
                  </a:lnTo>
                  <a:cubicBezTo>
                    <a:pt x="496537" y="351827"/>
                    <a:pt x="402771" y="445593"/>
                    <a:pt x="287106" y="445593"/>
                  </a:cubicBezTo>
                  <a:lnTo>
                    <a:pt x="209431" y="445593"/>
                  </a:lnTo>
                  <a:cubicBezTo>
                    <a:pt x="93765" y="445593"/>
                    <a:pt x="0" y="351827"/>
                    <a:pt x="0" y="236162"/>
                  </a:cubicBezTo>
                  <a:lnTo>
                    <a:pt x="0" y="209431"/>
                  </a:lnTo>
                  <a:cubicBezTo>
                    <a:pt x="0" y="93765"/>
                    <a:pt x="93765" y="0"/>
                    <a:pt x="2094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txBox="1"/>
            <p:nvPr/>
          </p:nvSpPr>
          <p:spPr>
            <a:xfrm>
              <a:off x="0" y="-38100"/>
              <a:ext cx="496500" cy="483600"/>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17" name="Google Shape;117;p11"/>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123" name="Google Shape;123;p11"/>
          <p:cNvSpPr txBox="1"/>
          <p:nvPr/>
        </p:nvSpPr>
        <p:spPr>
          <a:xfrm>
            <a:off x="1405255" y="916940"/>
            <a:ext cx="8254365" cy="3385185"/>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sz="7000">
                <a:latin typeface="Times New Roman" panose="02020603050405020304" charset="0"/>
                <a:cs typeface="Times New Roman" panose="02020603050405020304" charset="0"/>
                <a:sym typeface="+mn-ea"/>
              </a:rPr>
              <a:t>Xây dựng thiết kế hệ thống Website chia sẻ hành trình du lịch</a:t>
            </a:r>
            <a:r>
              <a:rPr lang="en-US" sz="8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 </a:t>
            </a:r>
          </a:p>
        </p:txBody>
      </p:sp>
      <p:sp>
        <p:nvSpPr>
          <p:cNvPr id="124" name="Google Shape;124;p11"/>
          <p:cNvSpPr txBox="1"/>
          <p:nvPr/>
        </p:nvSpPr>
        <p:spPr>
          <a:xfrm>
            <a:off x="1085106" y="7495046"/>
            <a:ext cx="3173800" cy="40957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SLIDES</a:t>
            </a:r>
          </a:p>
        </p:txBody>
      </p:sp>
      <p:sp>
        <p:nvSpPr>
          <p:cNvPr id="125" name="Google Shape;125;p11"/>
          <p:cNvSpPr txBox="1"/>
          <p:nvPr/>
        </p:nvSpPr>
        <p:spPr>
          <a:xfrm>
            <a:off x="1405255" y="4667582"/>
            <a:ext cx="7078800" cy="369316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GVHD : ThS Nguyễn Thị Hương </a:t>
            </a:r>
          </a:p>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Nhóm Sinh Viên thưc hiện : </a:t>
            </a:r>
          </a:p>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   Nguyễn Như Khiêm   K225480106030</a:t>
            </a:r>
          </a:p>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   Đậu Văn Khánh          K225480106099</a:t>
            </a:r>
          </a:p>
          <a:p>
            <a:pPr marL="0" marR="0" lvl="0" indent="0" algn="l" rtl="0">
              <a:lnSpc>
                <a:spcPct val="150000"/>
              </a:lnSpc>
              <a:spcBef>
                <a:spcPts val="0"/>
              </a:spcBef>
              <a:spcAft>
                <a:spcPts val="0"/>
              </a:spcAft>
              <a:buNone/>
            </a:pPr>
            <a:r>
              <a:rPr lang="vi-VN" altLang="en-US" sz="3200" b="0" i="0" u="none" strike="noStrike" cap="none">
                <a:solidFill>
                  <a:srgbClr val="3D3B39"/>
                </a:solidFill>
                <a:latin typeface="Times New Roman" panose="02020603050405020304" charset="0"/>
                <a:ea typeface="Montserrat"/>
                <a:cs typeface="Times New Roman" panose="02020603050405020304" charset="0"/>
                <a:sym typeface="Montserrat"/>
              </a:rPr>
              <a:t>   Nguyễn Trung Kiên    K225480106032</a:t>
            </a:r>
          </a:p>
        </p:txBody>
      </p:sp>
      <p:pic>
        <p:nvPicPr>
          <p:cNvPr id="126" name="Google Shape;126;p11"/>
          <p:cNvPicPr preferRelativeResize="0"/>
          <p:nvPr/>
        </p:nvPicPr>
        <p:blipFill>
          <a:blip r:embed="rId5"/>
          <a:stretch>
            <a:fillRect/>
          </a:stretch>
        </p:blipFill>
        <p:spPr>
          <a:xfrm>
            <a:off x="9681522" y="1130769"/>
            <a:ext cx="2159104" cy="2186206"/>
          </a:xfrm>
          <a:prstGeom prst="rect">
            <a:avLst/>
          </a:prstGeom>
          <a:noFill/>
          <a:ln>
            <a:noFill/>
          </a:ln>
        </p:spPr>
      </p:pic>
      <p:pic>
        <p:nvPicPr>
          <p:cNvPr id="127" name="Google Shape;127;p11"/>
          <p:cNvPicPr preferRelativeResize="0"/>
          <p:nvPr/>
        </p:nvPicPr>
        <p:blipFill>
          <a:blip r:embed="rId6"/>
          <a:stretch>
            <a:fillRect/>
          </a:stretch>
        </p:blipFill>
        <p:spPr>
          <a:xfrm>
            <a:off x="9658753" y="8069525"/>
            <a:ext cx="1460875" cy="635975"/>
          </a:xfrm>
          <a:prstGeom prst="rect">
            <a:avLst/>
          </a:prstGeom>
          <a:noFill/>
          <a:ln>
            <a:noFill/>
          </a:ln>
        </p:spPr>
      </p:pic>
      <p:pic>
        <p:nvPicPr>
          <p:cNvPr id="128" name="Google Shape;128;p11"/>
          <p:cNvPicPr preferRelativeResize="0"/>
          <p:nvPr/>
        </p:nvPicPr>
        <p:blipFill>
          <a:blip r:embed="rId6"/>
          <a:stretch>
            <a:fillRect/>
          </a:stretch>
        </p:blipFill>
        <p:spPr>
          <a:xfrm>
            <a:off x="16750803" y="1463700"/>
            <a:ext cx="1460875" cy="635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6"/>
          <p:cNvPicPr preferRelativeResize="0"/>
          <p:nvPr/>
        </p:nvPicPr>
        <p:blipFill>
          <a:blip r:embed="rId3"/>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5"/>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5"/>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6"/>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7"/>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8"/>
          <a:stretch>
            <a:fillRect/>
          </a:stretch>
        </p:blipFill>
        <p:spPr>
          <a:xfrm>
            <a:off x="4860675" y="3745263"/>
            <a:ext cx="1460875" cy="1495121"/>
          </a:xfrm>
          <a:prstGeom prst="rect">
            <a:avLst/>
          </a:prstGeom>
          <a:noFill/>
          <a:ln>
            <a:noFill/>
          </a:ln>
        </p:spPr>
      </p:pic>
      <p:sp>
        <p:nvSpPr>
          <p:cNvPr id="4" name="Text Box 3"/>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 name="Text Box 1"/>
          <p:cNvSpPr txBox="1"/>
          <p:nvPr/>
        </p:nvSpPr>
        <p:spPr>
          <a:xfrm>
            <a:off x="1589405" y="571500"/>
            <a:ext cx="14046835" cy="1014730"/>
          </a:xfrm>
          <a:prstGeom prst="rect">
            <a:avLst/>
          </a:prstGeom>
          <a:noFill/>
        </p:spPr>
        <p:txBody>
          <a:bodyPr wrap="square" rtlCol="0">
            <a:spAutoFit/>
          </a:bodyPr>
          <a:lstStyle/>
          <a:p>
            <a:pPr algn="ctr"/>
            <a:r>
              <a:rPr lang="vi-VN" altLang="en-US" sz="6000" b="1">
                <a:latin typeface="Times New Roman" panose="02020603050405020304" charset="0"/>
                <a:cs typeface="Times New Roman" panose="02020603050405020304" charset="0"/>
              </a:rPr>
              <a:t>CHƯƠNG 3 : PHÂN TÍCH HỆ THỐNG</a:t>
            </a:r>
            <a:r>
              <a:rPr lang="vi-VN" altLang="en-US" sz="6000">
                <a:latin typeface="Times New Roman" panose="02020603050405020304" charset="0"/>
                <a:cs typeface="Times New Roman" panose="02020603050405020304" charset="0"/>
              </a:rPr>
              <a:t> </a:t>
            </a:r>
          </a:p>
        </p:txBody>
      </p:sp>
      <p:sp>
        <p:nvSpPr>
          <p:cNvPr id="3" name="Text Box 2"/>
          <p:cNvSpPr txBox="1"/>
          <p:nvPr/>
        </p:nvSpPr>
        <p:spPr>
          <a:xfrm>
            <a:off x="2190115" y="1725295"/>
            <a:ext cx="14602460" cy="3515360"/>
          </a:xfrm>
          <a:prstGeom prst="rect">
            <a:avLst/>
          </a:prstGeom>
          <a:noFill/>
        </p:spPr>
        <p:txBody>
          <a:bodyPr wrap="square" rtlCol="0">
            <a:noAutofit/>
          </a:bodyPr>
          <a:lstStyle/>
          <a:p>
            <a:pPr algn="just">
              <a:lnSpc>
                <a:spcPct val="150000"/>
              </a:lnSpc>
            </a:pPr>
            <a:r>
              <a:rPr lang="en-US" altLang="en-GB" sz="4500">
                <a:latin typeface="Times New Roman" panose="02020603050405020304" charset="0"/>
                <a:cs typeface="Times New Roman" panose="02020603050405020304" charset="0"/>
              </a:rPr>
              <a:t>Thông tin </a:t>
            </a:r>
            <a:r>
              <a:rPr lang="en-US" altLang="en-US" sz="4500">
                <a:latin typeface="Times New Roman" panose="02020603050405020304" charset="0"/>
                <a:cs typeface="Times New Roman" panose="02020603050405020304" charset="0"/>
              </a:rPr>
              <a:t>đ</a:t>
            </a:r>
            <a:r>
              <a:rPr lang="en-US" altLang="en-GB" sz="4500">
                <a:latin typeface="Times New Roman" panose="02020603050405020304" charset="0"/>
                <a:cs typeface="Times New Roman" panose="02020603050405020304" charset="0"/>
              </a:rPr>
              <a:t>ầu vào</a:t>
            </a:r>
            <a:r>
              <a:rPr lang="vi-VN" altLang="en-US" sz="4500">
                <a:latin typeface="Times New Roman" panose="02020603050405020304" charset="0"/>
                <a:cs typeface="Times New Roman" panose="02020603050405020304" charset="0"/>
              </a:rPr>
              <a:t> của hệ thống</a:t>
            </a:r>
            <a:endParaRPr lang="en-US" altLang="en-GB" sz="4500">
              <a:latin typeface="Times New Roman" panose="02020603050405020304" charset="0"/>
              <a:cs typeface="Times New Roman" panose="02020603050405020304" charset="0"/>
            </a:endParaRPr>
          </a:p>
          <a:p>
            <a:pPr marL="685800" indent="-685800" algn="just">
              <a:lnSpc>
                <a:spcPct val="150000"/>
              </a:lnSpc>
              <a:buFont typeface="Arial" panose="020B0604020202020204" pitchFamily="34" charset="0"/>
              <a:buChar char="•"/>
            </a:pPr>
            <a:r>
              <a:rPr lang="en-US" altLang="en-GB" sz="4500">
                <a:latin typeface="Times New Roman" panose="02020603050405020304" charset="0"/>
                <a:cs typeface="Times New Roman" panose="02020603050405020304" charset="0"/>
              </a:rPr>
              <a:t>Dữ liệu ng</a:t>
            </a:r>
            <a:r>
              <a:rPr lang="en-US" altLang="en-US" sz="4500">
                <a:latin typeface="Times New Roman" panose="02020603050405020304" charset="0"/>
                <a:cs typeface="Times New Roman" panose="02020603050405020304" charset="0"/>
              </a:rPr>
              <a:t>ư</a:t>
            </a:r>
            <a:r>
              <a:rPr lang="en-US" altLang="en-GB" sz="4500">
                <a:latin typeface="Times New Roman" panose="02020603050405020304" charset="0"/>
                <a:cs typeface="Times New Roman" panose="02020603050405020304" charset="0"/>
              </a:rPr>
              <a:t>ời d</a:t>
            </a:r>
            <a:r>
              <a:rPr lang="en-US" altLang="en-US" sz="4500">
                <a:latin typeface="Times New Roman" panose="02020603050405020304" charset="0"/>
                <a:cs typeface="Times New Roman" panose="02020603050405020304" charset="0"/>
              </a:rPr>
              <a:t>ù</a:t>
            </a:r>
            <a:r>
              <a:rPr lang="en-US" altLang="en-GB" sz="4500">
                <a:latin typeface="Times New Roman" panose="02020603050405020304" charset="0"/>
                <a:cs typeface="Times New Roman" panose="02020603050405020304" charset="0"/>
              </a:rPr>
              <a:t>ng (</a:t>
            </a:r>
            <a:r>
              <a:rPr lang="en-US" altLang="en-US" sz="4500">
                <a:latin typeface="Times New Roman" panose="02020603050405020304" charset="0"/>
                <a:cs typeface="Times New Roman" panose="02020603050405020304" charset="0"/>
              </a:rPr>
              <a:t>đă</a:t>
            </a:r>
            <a:r>
              <a:rPr lang="en-US" altLang="en-GB" sz="4500">
                <a:latin typeface="Times New Roman" panose="02020603050405020304" charset="0"/>
                <a:cs typeface="Times New Roman" panose="02020603050405020304" charset="0"/>
              </a:rPr>
              <a:t>ng k</a:t>
            </a:r>
            <a:r>
              <a:rPr lang="en-US" altLang="en-US" sz="4500">
                <a:latin typeface="Times New Roman" panose="02020603050405020304" charset="0"/>
                <a:cs typeface="Times New Roman" panose="02020603050405020304" charset="0"/>
              </a:rPr>
              <a:t>ý</a:t>
            </a:r>
            <a:r>
              <a:rPr lang="en-US" altLang="en-GB" sz="4500">
                <a:latin typeface="Times New Roman" panose="02020603050405020304" charset="0"/>
                <a:cs typeface="Times New Roman" panose="02020603050405020304" charset="0"/>
              </a:rPr>
              <a:t>, </a:t>
            </a:r>
            <a:r>
              <a:rPr lang="en-US" altLang="en-US" sz="4500">
                <a:latin typeface="Times New Roman" panose="02020603050405020304" charset="0"/>
                <a:cs typeface="Times New Roman" panose="02020603050405020304" charset="0"/>
              </a:rPr>
              <a:t>đă</a:t>
            </a:r>
            <a:r>
              <a:rPr lang="en-US" altLang="en-GB" sz="4500">
                <a:latin typeface="Times New Roman" panose="02020603050405020304" charset="0"/>
                <a:cs typeface="Times New Roman" panose="02020603050405020304" charset="0"/>
              </a:rPr>
              <a:t>ng nhập, avatar, mô tả).</a:t>
            </a:r>
          </a:p>
          <a:p>
            <a:pPr marL="685800" indent="-685800" algn="just">
              <a:lnSpc>
                <a:spcPct val="150000"/>
              </a:lnSpc>
              <a:buFont typeface="Arial" panose="020B0604020202020204" pitchFamily="34" charset="0"/>
              <a:buChar char="•"/>
            </a:pPr>
            <a:r>
              <a:rPr lang="vi-VN" altLang="en-US" sz="4500">
                <a:latin typeface="Times New Roman" panose="02020603050405020304" charset="0"/>
                <a:cs typeface="Times New Roman" panose="02020603050405020304" charset="0"/>
              </a:rPr>
              <a:t>Nội dung bài viết</a:t>
            </a:r>
            <a:r>
              <a:rPr lang="en-US" altLang="en-GB" sz="4500">
                <a:latin typeface="Times New Roman" panose="02020603050405020304" charset="0"/>
                <a:cs typeface="Times New Roman" panose="02020603050405020304" charset="0"/>
              </a:rPr>
              <a:t> (text, h</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nh, video, vị tr</a:t>
            </a:r>
            <a:r>
              <a:rPr lang="en-US" altLang="en-US" sz="4500">
                <a:latin typeface="Times New Roman" panose="02020603050405020304" charset="0"/>
                <a:cs typeface="Times New Roman" panose="02020603050405020304" charset="0"/>
              </a:rPr>
              <a:t>í</a:t>
            </a:r>
            <a:r>
              <a:rPr lang="en-US" altLang="en-GB" sz="4500">
                <a:latin typeface="Times New Roman" panose="02020603050405020304" charset="0"/>
                <a:cs typeface="Times New Roman" panose="02020603050405020304" charset="0"/>
              </a:rPr>
              <a:t>, tag, chi ph</a:t>
            </a:r>
            <a:r>
              <a:rPr lang="en-US" altLang="en-US" sz="4500">
                <a:latin typeface="Times New Roman" panose="02020603050405020304" charset="0"/>
                <a:cs typeface="Times New Roman" panose="02020603050405020304" charset="0"/>
              </a:rPr>
              <a:t>í</a:t>
            </a:r>
            <a:r>
              <a:rPr lang="en-US" altLang="en-GB" sz="4500">
                <a:latin typeface="Times New Roman" panose="02020603050405020304" charset="0"/>
                <a:cs typeface="Times New Roman" panose="02020603050405020304" charset="0"/>
              </a:rPr>
              <a:t>).</a:t>
            </a:r>
          </a:p>
          <a:p>
            <a:pPr marL="685800" indent="-685800" algn="just">
              <a:lnSpc>
                <a:spcPct val="150000"/>
              </a:lnSpc>
              <a:buFont typeface="Arial" panose="020B0604020202020204" pitchFamily="34" charset="0"/>
              <a:buChar char="•"/>
            </a:pPr>
            <a:r>
              <a:rPr lang="en-US" altLang="en-GB" sz="4500">
                <a:latin typeface="Times New Roman" panose="02020603050405020304" charset="0"/>
                <a:cs typeface="Times New Roman" panose="02020603050405020304" charset="0"/>
              </a:rPr>
              <a:t>Dữ liệu hành tr</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nh (</a:t>
            </a:r>
            <a:r>
              <a:rPr lang="en-US" altLang="en-US" sz="4500">
                <a:latin typeface="Times New Roman" panose="02020603050405020304" charset="0"/>
                <a:cs typeface="Times New Roman" panose="02020603050405020304" charset="0"/>
              </a:rPr>
              <a:t>đ</a:t>
            </a:r>
            <a:r>
              <a:rPr lang="en-US" altLang="en-GB" sz="4500">
                <a:latin typeface="Times New Roman" panose="02020603050405020304" charset="0"/>
                <a:cs typeface="Times New Roman" panose="02020603050405020304" charset="0"/>
              </a:rPr>
              <a:t>ịa </a:t>
            </a:r>
            <a:r>
              <a:rPr lang="en-US" altLang="en-US" sz="4500">
                <a:latin typeface="Times New Roman" panose="02020603050405020304" charset="0"/>
                <a:cs typeface="Times New Roman" panose="02020603050405020304" charset="0"/>
              </a:rPr>
              <a:t>đ</a:t>
            </a:r>
            <a:r>
              <a:rPr lang="en-US" altLang="en-GB" sz="4500">
                <a:latin typeface="Times New Roman" panose="02020603050405020304" charset="0"/>
                <a:cs typeface="Times New Roman" panose="02020603050405020304" charset="0"/>
              </a:rPr>
              <a:t>iểm, ngày, lịch tr</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nh, ph</a:t>
            </a:r>
            <a:r>
              <a:rPr lang="en-US" altLang="en-US" sz="4500">
                <a:latin typeface="Times New Roman" panose="02020603050405020304" charset="0"/>
                <a:cs typeface="Times New Roman" panose="02020603050405020304" charset="0"/>
              </a:rPr>
              <a:t>ươ</a:t>
            </a:r>
            <a:r>
              <a:rPr lang="en-US" altLang="en-GB" sz="4500">
                <a:latin typeface="Times New Roman" panose="02020603050405020304" charset="0"/>
                <a:cs typeface="Times New Roman" panose="02020603050405020304" charset="0"/>
              </a:rPr>
              <a:t>ng tiện).</a:t>
            </a:r>
          </a:p>
          <a:p>
            <a:pPr marL="685800" indent="-685800" algn="just">
              <a:lnSpc>
                <a:spcPct val="150000"/>
              </a:lnSpc>
              <a:buFont typeface="Arial" panose="020B0604020202020204" pitchFamily="34" charset="0"/>
              <a:buChar char="•"/>
            </a:pPr>
            <a:r>
              <a:rPr lang="vi-VN" altLang="en-US" sz="4500">
                <a:latin typeface="Times New Roman" panose="02020603050405020304" charset="0"/>
                <a:cs typeface="Times New Roman" panose="02020603050405020304" charset="0"/>
              </a:rPr>
              <a:t>Dữ liệu t</a:t>
            </a:r>
            <a:r>
              <a:rPr lang="en-US" altLang="en-US" sz="4500">
                <a:latin typeface="Times New Roman" panose="02020603050405020304" charset="0"/>
                <a:cs typeface="Times New Roman" panose="02020603050405020304" charset="0"/>
              </a:rPr>
              <a:t>ươ</a:t>
            </a:r>
            <a:r>
              <a:rPr lang="en-US" altLang="en-GB" sz="4500">
                <a:latin typeface="Times New Roman" panose="02020603050405020304" charset="0"/>
                <a:cs typeface="Times New Roman" panose="02020603050405020304" charset="0"/>
              </a:rPr>
              <a:t>ng t</a:t>
            </a:r>
            <a:r>
              <a:rPr lang="en-US" altLang="en-US" sz="4500">
                <a:latin typeface="Times New Roman" panose="02020603050405020304" charset="0"/>
                <a:cs typeface="Times New Roman" panose="02020603050405020304" charset="0"/>
              </a:rPr>
              <a:t>á</a:t>
            </a:r>
            <a:r>
              <a:rPr lang="en-US" altLang="en-GB" sz="4500">
                <a:latin typeface="Times New Roman" panose="02020603050405020304" charset="0"/>
                <a:cs typeface="Times New Roman" panose="02020603050405020304" charset="0"/>
              </a:rPr>
              <a:t>c: b</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nh luận, th</a:t>
            </a:r>
            <a:r>
              <a:rPr lang="en-US" altLang="en-US" sz="4500">
                <a:latin typeface="Times New Roman" panose="02020603050405020304" charset="0"/>
                <a:cs typeface="Times New Roman" panose="02020603050405020304" charset="0"/>
              </a:rPr>
              <a:t>í</a:t>
            </a:r>
            <a:r>
              <a:rPr lang="en-US" altLang="en-GB" sz="4500">
                <a:latin typeface="Times New Roman" panose="02020603050405020304" charset="0"/>
                <a:cs typeface="Times New Roman" panose="02020603050405020304" charset="0"/>
              </a:rPr>
              <a:t>ch, l</a:t>
            </a:r>
            <a:r>
              <a:rPr lang="en-US" altLang="en-US" sz="4500">
                <a:latin typeface="Times New Roman" panose="02020603050405020304" charset="0"/>
                <a:cs typeface="Times New Roman" panose="02020603050405020304" charset="0"/>
              </a:rPr>
              <a:t>ư</a:t>
            </a:r>
            <a:r>
              <a:rPr lang="en-US" altLang="en-GB" sz="4500">
                <a:latin typeface="Times New Roman" panose="02020603050405020304" charset="0"/>
                <a:cs typeface="Times New Roman" panose="02020603050405020304" charset="0"/>
              </a:rPr>
              <a:t>u.</a:t>
            </a:r>
          </a:p>
          <a:p>
            <a:pPr marL="685800" indent="-685800" algn="just">
              <a:lnSpc>
                <a:spcPct val="150000"/>
              </a:lnSpc>
              <a:buFont typeface="Arial" panose="020B0604020202020204" pitchFamily="34" charset="0"/>
              <a:buChar char="•"/>
            </a:pPr>
            <a:r>
              <a:rPr lang="en-US" altLang="en-GB" sz="4500">
                <a:latin typeface="Times New Roman" panose="02020603050405020304" charset="0"/>
                <a:cs typeface="Times New Roman" panose="02020603050405020304" charset="0"/>
              </a:rPr>
              <a:t>B</a:t>
            </a:r>
            <a:r>
              <a:rPr lang="en-US" altLang="en-US" sz="4500">
                <a:latin typeface="Times New Roman" panose="02020603050405020304" charset="0"/>
                <a:cs typeface="Times New Roman" panose="02020603050405020304" charset="0"/>
              </a:rPr>
              <a:t>á</a:t>
            </a:r>
            <a:r>
              <a:rPr lang="en-US" altLang="en-GB" sz="4500">
                <a:latin typeface="Times New Roman" panose="02020603050405020304" charset="0"/>
                <a:cs typeface="Times New Roman" panose="02020603050405020304" charset="0"/>
              </a:rPr>
              <a:t>o c</a:t>
            </a:r>
            <a:r>
              <a:rPr lang="en-US" altLang="en-US" sz="4500">
                <a:latin typeface="Times New Roman" panose="02020603050405020304" charset="0"/>
                <a:cs typeface="Times New Roman" panose="02020603050405020304" charset="0"/>
              </a:rPr>
              <a:t>á</a:t>
            </a:r>
            <a:r>
              <a:rPr lang="en-US" altLang="en-GB" sz="4500">
                <a:latin typeface="Times New Roman" panose="02020603050405020304" charset="0"/>
                <a:cs typeface="Times New Roman" panose="02020603050405020304" charset="0"/>
              </a:rPr>
              <a:t>o </a:t>
            </a:r>
            <a:r>
              <a:rPr lang="vi-VN" altLang="en-US" sz="4500">
                <a:latin typeface="Times New Roman" panose="02020603050405020304" charset="0"/>
                <a:cs typeface="Times New Roman" panose="02020603050405020304" charset="0"/>
              </a:rPr>
              <a:t>nội dung </a:t>
            </a:r>
            <a:r>
              <a:rPr lang="en-US" altLang="en-GB" sz="4500">
                <a:latin typeface="Times New Roman" panose="02020603050405020304" charset="0"/>
                <a:cs typeface="Times New Roman" panose="02020603050405020304" charset="0"/>
              </a:rPr>
              <a:t>vi phạm.</a:t>
            </a:r>
          </a:p>
          <a:p>
            <a:pPr marL="685800" indent="-685800" algn="just">
              <a:lnSpc>
                <a:spcPct val="150000"/>
              </a:lnSpc>
              <a:buFont typeface="Arial" panose="020B0604020202020204" pitchFamily="34" charset="0"/>
              <a:buChar char="•"/>
            </a:pPr>
            <a:r>
              <a:rPr lang="en-US" altLang="en-GB" sz="4500">
                <a:latin typeface="Times New Roman" panose="02020603050405020304" charset="0"/>
                <a:cs typeface="Times New Roman" panose="02020603050405020304" charset="0"/>
              </a:rPr>
              <a:t>Y</a:t>
            </a:r>
            <a:r>
              <a:rPr lang="en-US" altLang="en-US" sz="4500">
                <a:latin typeface="Times New Roman" panose="02020603050405020304" charset="0"/>
                <a:cs typeface="Times New Roman" panose="02020603050405020304" charset="0"/>
              </a:rPr>
              <a:t>ê</a:t>
            </a:r>
            <a:r>
              <a:rPr lang="en-US" altLang="en-GB" sz="4500">
                <a:latin typeface="Times New Roman" panose="02020603050405020304" charset="0"/>
                <a:cs typeface="Times New Roman" panose="02020603050405020304" charset="0"/>
              </a:rPr>
              <a:t>u cầu t</a:t>
            </a:r>
            <a:r>
              <a:rPr lang="en-US" altLang="en-US" sz="4500">
                <a:latin typeface="Times New Roman" panose="02020603050405020304" charset="0"/>
                <a:cs typeface="Times New Roman" panose="02020603050405020304" charset="0"/>
              </a:rPr>
              <a:t>ì</a:t>
            </a:r>
            <a:r>
              <a:rPr lang="en-US" altLang="en-GB" sz="4500">
                <a:latin typeface="Times New Roman" panose="02020603050405020304" charset="0"/>
                <a:cs typeface="Times New Roman" panose="02020603050405020304" charset="0"/>
              </a:rPr>
              <a:t>m kiếm</a:t>
            </a:r>
            <a:r>
              <a:rPr lang="vi-VN" altLang="en-US" sz="4500">
                <a:latin typeface="Times New Roman" panose="02020603050405020304" charset="0"/>
                <a:cs typeface="Times New Roman" panose="02020603050405020304" charset="0"/>
              </a:rPr>
              <a:t>,</a:t>
            </a:r>
            <a:r>
              <a:rPr lang="en-US" altLang="en-GB" sz="4500">
                <a:latin typeface="Times New Roman" panose="02020603050405020304" charset="0"/>
                <a:cs typeface="Times New Roman" panose="02020603050405020304" charset="0"/>
              </a:rPr>
              <a:t> lọc</a:t>
            </a:r>
            <a:r>
              <a:rPr lang="vi-VN" altLang="en-US" sz="4500">
                <a:latin typeface="Times New Roman" panose="02020603050405020304" charset="0"/>
                <a:cs typeface="Times New Roman" panose="02020603050405020304" charset="0"/>
              </a:rPr>
              <a:t>, thống kê</a:t>
            </a:r>
            <a:r>
              <a:rPr lang="en-US" altLang="en-GB" sz="4500">
                <a:latin typeface="Times New Roman" panose="02020603050405020304" charset="0"/>
                <a:cs typeface="Times New Roman" panose="02020603050405020304"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4" name="Text Box 3"/>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 name="Text Box 1"/>
          <p:cNvSpPr txBox="1"/>
          <p:nvPr/>
        </p:nvSpPr>
        <p:spPr>
          <a:xfrm>
            <a:off x="0" y="57150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sp>
        <p:nvSpPr>
          <p:cNvPr id="3" name="Text Box 2"/>
          <p:cNvSpPr txBox="1"/>
          <p:nvPr/>
        </p:nvSpPr>
        <p:spPr>
          <a:xfrm>
            <a:off x="2515235" y="1165860"/>
            <a:ext cx="11753850" cy="3515360"/>
          </a:xfrm>
          <a:prstGeom prst="rect">
            <a:avLst/>
          </a:prstGeom>
          <a:noFill/>
        </p:spPr>
        <p:txBody>
          <a:bodyPr wrap="square" rtlCol="0">
            <a:noAutofit/>
          </a:bodyPr>
          <a:lstStyle/>
          <a:p>
            <a:pPr algn="just">
              <a:lnSpc>
                <a:spcPct val="150000"/>
              </a:lnSpc>
            </a:pPr>
            <a:r>
              <a:rPr lang="en-US" altLang="en-GB" sz="5000">
                <a:latin typeface="Times New Roman" panose="02020603050405020304" charset="0"/>
                <a:cs typeface="Times New Roman" panose="02020603050405020304" charset="0"/>
              </a:rPr>
              <a:t>Thông tin </a:t>
            </a:r>
            <a:r>
              <a:rPr lang="en-US" altLang="en-US" sz="5000">
                <a:latin typeface="Times New Roman" panose="02020603050405020304" charset="0"/>
                <a:cs typeface="Times New Roman" panose="02020603050405020304" charset="0"/>
              </a:rPr>
              <a:t>đ</a:t>
            </a:r>
            <a:r>
              <a:rPr lang="en-US" altLang="en-GB" sz="5000">
                <a:latin typeface="Times New Roman" panose="02020603050405020304" charset="0"/>
                <a:cs typeface="Times New Roman" panose="02020603050405020304" charset="0"/>
              </a:rPr>
              <a:t>ầu </a:t>
            </a:r>
            <a:r>
              <a:rPr lang="vi-VN" altLang="en-US" sz="5000">
                <a:latin typeface="Times New Roman" panose="02020603050405020304" charset="0"/>
                <a:cs typeface="Times New Roman" panose="02020603050405020304" charset="0"/>
              </a:rPr>
              <a:t>ra của hệ thống</a:t>
            </a:r>
            <a:endParaRPr lang="en-US" altLang="en-GB" sz="5000">
              <a:latin typeface="Times New Roman" panose="02020603050405020304" charset="0"/>
              <a:cs typeface="Times New Roman" panose="02020603050405020304" charset="0"/>
            </a:endParaRP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Hiển thị chi tiết bài viết và hành tr</a:t>
            </a:r>
            <a:r>
              <a:rPr lang="en-US" altLang="en-US" sz="5000">
                <a:latin typeface="Times New Roman" panose="02020603050405020304" charset="0"/>
                <a:cs typeface="Times New Roman" panose="02020603050405020304" charset="0"/>
              </a:rPr>
              <a:t>ì</a:t>
            </a:r>
            <a:r>
              <a:rPr lang="en-US" altLang="en-GB" sz="5000">
                <a:latin typeface="Times New Roman" panose="02020603050405020304" charset="0"/>
                <a:cs typeface="Times New Roman" panose="02020603050405020304" charset="0"/>
              </a:rPr>
              <a:t>nh.</a:t>
            </a: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Kết quả t</a:t>
            </a:r>
            <a:r>
              <a:rPr lang="en-US" altLang="en-US" sz="5000">
                <a:latin typeface="Times New Roman" panose="02020603050405020304" charset="0"/>
                <a:cs typeface="Times New Roman" panose="02020603050405020304" charset="0"/>
              </a:rPr>
              <a:t>ì</a:t>
            </a:r>
            <a:r>
              <a:rPr lang="en-US" altLang="en-GB" sz="5000">
                <a:latin typeface="Times New Roman" panose="02020603050405020304" charset="0"/>
                <a:cs typeface="Times New Roman" panose="02020603050405020304" charset="0"/>
              </a:rPr>
              <a:t>m kiếm và danh s</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ch </a:t>
            </a:r>
            <a:r>
              <a:rPr lang="en-US" altLang="en-US" sz="5000">
                <a:latin typeface="Times New Roman" panose="02020603050405020304" charset="0"/>
                <a:cs typeface="Times New Roman" panose="02020603050405020304" charset="0"/>
              </a:rPr>
              <a:t>đã</a:t>
            </a:r>
            <a:r>
              <a:rPr lang="en-US" altLang="en-GB" sz="5000">
                <a:latin typeface="Times New Roman" panose="02020603050405020304" charset="0"/>
                <a:cs typeface="Times New Roman" panose="02020603050405020304" charset="0"/>
              </a:rPr>
              <a:t> lọc.</a:t>
            </a: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C</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 gợi </a:t>
            </a:r>
            <a:r>
              <a:rPr lang="en-US" altLang="en-US" sz="5000">
                <a:latin typeface="Times New Roman" panose="02020603050405020304" charset="0"/>
                <a:cs typeface="Times New Roman" panose="02020603050405020304" charset="0"/>
              </a:rPr>
              <a:t>ý</a:t>
            </a:r>
            <a:r>
              <a:rPr lang="en-US" altLang="en-GB" sz="5000">
                <a:latin typeface="Times New Roman" panose="02020603050405020304" charset="0"/>
                <a:cs typeface="Times New Roman" panose="02020603050405020304" charset="0"/>
              </a:rPr>
              <a:t> c</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 nh</a:t>
            </a:r>
            <a:r>
              <a:rPr lang="en-US" altLang="en-US" sz="5000">
                <a:latin typeface="Times New Roman" panose="02020603050405020304" charset="0"/>
                <a:cs typeface="Times New Roman" panose="02020603050405020304" charset="0"/>
              </a:rPr>
              <a:t>â</a:t>
            </a:r>
            <a:r>
              <a:rPr lang="en-US" altLang="en-GB" sz="5000">
                <a:latin typeface="Times New Roman" panose="02020603050405020304" charset="0"/>
                <a:cs typeface="Times New Roman" panose="02020603050405020304" charset="0"/>
              </a:rPr>
              <a:t>n h</a:t>
            </a:r>
            <a:r>
              <a:rPr lang="en-US" altLang="en-US" sz="5000">
                <a:latin typeface="Times New Roman" panose="02020603050405020304" charset="0"/>
                <a:cs typeface="Times New Roman" panose="02020603050405020304" charset="0"/>
              </a:rPr>
              <a:t>ó</a:t>
            </a:r>
            <a:r>
              <a:rPr lang="en-US" altLang="en-GB" sz="5000">
                <a:latin typeface="Times New Roman" panose="02020603050405020304" charset="0"/>
                <a:cs typeface="Times New Roman" panose="02020603050405020304" charset="0"/>
              </a:rPr>
              <a:t>a.</a:t>
            </a: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Danh s</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ch ng</a:t>
            </a:r>
            <a:r>
              <a:rPr lang="en-US" altLang="en-US" sz="5000">
                <a:latin typeface="Times New Roman" panose="02020603050405020304" charset="0"/>
                <a:cs typeface="Times New Roman" panose="02020603050405020304" charset="0"/>
              </a:rPr>
              <a:t>ư</a:t>
            </a:r>
            <a:r>
              <a:rPr lang="en-US" altLang="en-GB" sz="5000">
                <a:latin typeface="Times New Roman" panose="02020603050405020304" charset="0"/>
                <a:cs typeface="Times New Roman" panose="02020603050405020304" charset="0"/>
              </a:rPr>
              <a:t>ời d</a:t>
            </a:r>
            <a:r>
              <a:rPr lang="en-US" altLang="en-US" sz="5000">
                <a:latin typeface="Times New Roman" panose="02020603050405020304" charset="0"/>
                <a:cs typeface="Times New Roman" panose="02020603050405020304" charset="0"/>
              </a:rPr>
              <a:t>ù</a:t>
            </a:r>
            <a:r>
              <a:rPr lang="en-US" altLang="en-GB" sz="5000">
                <a:latin typeface="Times New Roman" panose="02020603050405020304" charset="0"/>
                <a:cs typeface="Times New Roman" panose="02020603050405020304" charset="0"/>
              </a:rPr>
              <a:t>ng và trạng th</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i</a:t>
            </a:r>
            <a:r>
              <a:rPr lang="vi-VN" altLang="en-US" sz="5000">
                <a:latin typeface="Times New Roman" panose="02020603050405020304" charset="0"/>
                <a:cs typeface="Times New Roman" panose="02020603050405020304" charset="0"/>
              </a:rPr>
              <a:t>.</a:t>
            </a:r>
            <a:endParaRPr lang="en-US" altLang="en-GB" sz="5000">
              <a:latin typeface="Times New Roman" panose="02020603050405020304" charset="0"/>
              <a:cs typeface="Times New Roman" panose="02020603050405020304" charset="0"/>
            </a:endParaRPr>
          </a:p>
          <a:p>
            <a:pPr marL="685800" indent="-6858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C</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 biểu </a:t>
            </a:r>
            <a:r>
              <a:rPr lang="en-US" altLang="en-US" sz="5000">
                <a:latin typeface="Times New Roman" panose="02020603050405020304" charset="0"/>
                <a:cs typeface="Times New Roman" panose="02020603050405020304" charset="0"/>
              </a:rPr>
              <a:t>đ</a:t>
            </a:r>
            <a:r>
              <a:rPr lang="en-US" altLang="en-GB" sz="5000">
                <a:latin typeface="Times New Roman" panose="02020603050405020304" charset="0"/>
                <a:cs typeface="Times New Roman" panose="02020603050405020304" charset="0"/>
              </a:rPr>
              <a:t>ồ, thống k</a:t>
            </a:r>
            <a:r>
              <a:rPr lang="en-US" altLang="en-US" sz="5000">
                <a:latin typeface="Times New Roman" panose="02020603050405020304" charset="0"/>
                <a:cs typeface="Times New Roman" panose="02020603050405020304" charset="0"/>
              </a:rPr>
              <a:t>ê</a:t>
            </a:r>
            <a:r>
              <a:rPr lang="en-US" altLang="en-GB" sz="5000">
                <a:latin typeface="Times New Roman" panose="02020603050405020304" charset="0"/>
                <a:cs typeface="Times New Roman" panose="02020603050405020304" charset="0"/>
              </a:rPr>
              <a:t> chi tiết.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txBox="1"/>
          <p:nvPr/>
        </p:nvSpPr>
        <p:spPr>
          <a:xfrm>
            <a:off x="2271395" y="1118235"/>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8032128" y="2954053"/>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3833245" y="2423828"/>
            <a:ext cx="1460875" cy="1495121"/>
          </a:xfrm>
          <a:prstGeom prst="rect">
            <a:avLst/>
          </a:prstGeom>
          <a:noFill/>
          <a:ln>
            <a:noFill/>
          </a:ln>
        </p:spPr>
      </p:pic>
      <p:sp>
        <p:nvSpPr>
          <p:cNvPr id="2" name="Text Box 1"/>
          <p:cNvSpPr txBox="1"/>
          <p:nvPr/>
        </p:nvSpPr>
        <p:spPr>
          <a:xfrm>
            <a:off x="5990590" y="5408930"/>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2603500" y="3516630"/>
            <a:ext cx="10398125" cy="3609975"/>
          </a:xfrm>
          <a:prstGeom prst="rect">
            <a:avLst/>
          </a:prstGeom>
          <a:noFill/>
        </p:spPr>
        <p:txBody>
          <a:bodyPr wrap="square" rtlCol="0">
            <a:noAutofit/>
          </a:bodyPr>
          <a:lstStyle/>
          <a:p>
            <a:endParaRPr lang="en-US" altLang="en-US" sz="3200">
              <a:latin typeface="Times New Roman" panose="02020603050405020304" charset="0"/>
              <a:cs typeface="Times New Roman" panose="02020603050405020304" charset="0"/>
            </a:endParaRPr>
          </a:p>
        </p:txBody>
      </p:sp>
      <p:sp>
        <p:nvSpPr>
          <p:cNvPr id="5" name="Text Box 4"/>
          <p:cNvSpPr txBox="1"/>
          <p:nvPr/>
        </p:nvSpPr>
        <p:spPr>
          <a:xfrm>
            <a:off x="2270760" y="613410"/>
            <a:ext cx="1096200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Thông tin vào ra của hệ thống</a:t>
            </a:r>
            <a:r>
              <a:rPr lang="vi-VN" altLang="en-US" sz="6000">
                <a:latin typeface="Times New Roman" panose="02020603050405020304" charset="0"/>
                <a:cs typeface="Times New Roman" panose="02020603050405020304" charset="0"/>
              </a:rPr>
              <a:t> </a:t>
            </a:r>
          </a:p>
        </p:txBody>
      </p:sp>
      <p:pic>
        <p:nvPicPr>
          <p:cNvPr id="31" name="Picture 9"/>
          <p:cNvPicPr>
            <a:picLocks noChangeAspect="1"/>
          </p:cNvPicPr>
          <p:nvPr/>
        </p:nvPicPr>
        <p:blipFill>
          <a:blip r:embed="rId8"/>
          <a:stretch>
            <a:fillRect/>
          </a:stretch>
        </p:blipFill>
        <p:spPr>
          <a:xfrm>
            <a:off x="2515235" y="1628140"/>
            <a:ext cx="13810615" cy="81699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7"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8"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6"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17"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18"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19"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0"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22" name="Text Box 2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8" name="Text Box 27"/>
          <p:cNvSpPr txBox="1"/>
          <p:nvPr/>
        </p:nvSpPr>
        <p:spPr>
          <a:xfrm>
            <a:off x="1974850" y="457835"/>
            <a:ext cx="1155382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use-case của khách du lịch</a:t>
            </a:r>
          </a:p>
        </p:txBody>
      </p:sp>
      <p:pic>
        <p:nvPicPr>
          <p:cNvPr id="24" name="Picture 5"/>
          <p:cNvPicPr>
            <a:picLocks noChangeAspect="1"/>
          </p:cNvPicPr>
          <p:nvPr/>
        </p:nvPicPr>
        <p:blipFill>
          <a:blip r:embed="rId8"/>
          <a:srcRect r="9208"/>
          <a:stretch>
            <a:fillRect/>
          </a:stretch>
        </p:blipFill>
        <p:spPr>
          <a:xfrm>
            <a:off x="2362835" y="1647190"/>
            <a:ext cx="13649325" cy="79165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7"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8"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6"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17"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18"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19"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0"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22" name="Text Box 2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8" name="Text Box 27"/>
          <p:cNvSpPr txBox="1"/>
          <p:nvPr/>
        </p:nvSpPr>
        <p:spPr>
          <a:xfrm>
            <a:off x="2626995" y="457835"/>
            <a:ext cx="1133157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use-case của quản trị viên</a:t>
            </a:r>
          </a:p>
        </p:txBody>
      </p:sp>
      <p:pic>
        <p:nvPicPr>
          <p:cNvPr id="30" name="Picture 8"/>
          <p:cNvPicPr>
            <a:picLocks noChangeAspect="1"/>
          </p:cNvPicPr>
          <p:nvPr/>
        </p:nvPicPr>
        <p:blipFill>
          <a:blip r:embed="rId8"/>
          <a:stretch>
            <a:fillRect/>
          </a:stretch>
        </p:blipFill>
        <p:spPr>
          <a:xfrm>
            <a:off x="2823210" y="1600835"/>
            <a:ext cx="13397865" cy="803021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7"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8"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6"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17"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18"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19"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0"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22" name="Text Box 2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28" name="Text Box 27"/>
          <p:cNvSpPr txBox="1"/>
          <p:nvPr/>
        </p:nvSpPr>
        <p:spPr>
          <a:xfrm>
            <a:off x="2626995" y="457835"/>
            <a:ext cx="11410950"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Mô tả các tác nhân trong hệ thống</a:t>
            </a:r>
          </a:p>
        </p:txBody>
      </p:sp>
      <p:pic>
        <p:nvPicPr>
          <p:cNvPr id="3" name="Picture 2"/>
          <p:cNvPicPr>
            <a:picLocks noChangeAspect="1"/>
          </p:cNvPicPr>
          <p:nvPr/>
        </p:nvPicPr>
        <p:blipFill>
          <a:blip r:embed="rId8"/>
          <a:stretch>
            <a:fillRect/>
          </a:stretch>
        </p:blipFill>
        <p:spPr>
          <a:xfrm>
            <a:off x="2621915" y="1544320"/>
            <a:ext cx="13263245" cy="79267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đăng ký tài khoản</a:t>
            </a:r>
          </a:p>
        </p:txBody>
      </p:sp>
      <p:pic>
        <p:nvPicPr>
          <p:cNvPr id="35" name="Picture 1"/>
          <p:cNvPicPr>
            <a:picLocks noChangeAspect="1"/>
          </p:cNvPicPr>
          <p:nvPr/>
        </p:nvPicPr>
        <p:blipFill>
          <a:blip r:embed="rId8"/>
          <a:stretch>
            <a:fillRect/>
          </a:stretch>
        </p:blipFill>
        <p:spPr>
          <a:xfrm>
            <a:off x="3582670" y="1642745"/>
            <a:ext cx="11076305" cy="81540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đăng nhập</a:t>
            </a:r>
          </a:p>
        </p:txBody>
      </p:sp>
      <p:pic>
        <p:nvPicPr>
          <p:cNvPr id="19" name="Picture 2"/>
          <p:cNvPicPr>
            <a:picLocks noChangeAspect="1"/>
          </p:cNvPicPr>
          <p:nvPr/>
        </p:nvPicPr>
        <p:blipFill>
          <a:blip r:embed="rId8"/>
          <a:stretch>
            <a:fillRect/>
          </a:stretch>
        </p:blipFill>
        <p:spPr>
          <a:xfrm>
            <a:off x="4050665" y="1791970"/>
            <a:ext cx="9753600" cy="766953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tạo bài chia sẻ</a:t>
            </a:r>
          </a:p>
        </p:txBody>
      </p:sp>
      <p:pic>
        <p:nvPicPr>
          <p:cNvPr id="3" name="Picture 7"/>
          <p:cNvPicPr>
            <a:picLocks noChangeAspect="1"/>
          </p:cNvPicPr>
          <p:nvPr/>
        </p:nvPicPr>
        <p:blipFill>
          <a:blip r:embed="rId8"/>
          <a:stretch>
            <a:fillRect/>
          </a:stretch>
        </p:blipFill>
        <p:spPr>
          <a:xfrm>
            <a:off x="4041775" y="1667510"/>
            <a:ext cx="10443210" cy="811339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1842770" y="457835"/>
            <a:ext cx="1376743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tương tác với nội dung</a:t>
            </a:r>
          </a:p>
        </p:txBody>
      </p:sp>
      <p:pic>
        <p:nvPicPr>
          <p:cNvPr id="4" name="Picture 6"/>
          <p:cNvPicPr>
            <a:picLocks noChangeAspect="1"/>
          </p:cNvPicPr>
          <p:nvPr/>
        </p:nvPicPr>
        <p:blipFill>
          <a:blip r:embed="rId8"/>
          <a:stretch>
            <a:fillRect/>
          </a:stretch>
        </p:blipFill>
        <p:spPr>
          <a:xfrm>
            <a:off x="3813175" y="1523365"/>
            <a:ext cx="10668635" cy="8175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2"/>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34" name="Google Shape;134;p12"/>
          <p:cNvSpPr/>
          <p:nvPr/>
        </p:nvSpPr>
        <p:spPr>
          <a:xfrm rot="-6824096">
            <a:off x="11449037" y="-470851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2"/>
          <p:cNvSpPr txBox="1"/>
          <p:nvPr/>
        </p:nvSpPr>
        <p:spPr>
          <a:xfrm>
            <a:off x="9563735" y="7527925"/>
            <a:ext cx="4043680" cy="738505"/>
          </a:xfrm>
          <a:prstGeom prst="rect">
            <a:avLst/>
          </a:prstGeom>
          <a:noFill/>
          <a:ln>
            <a:noFill/>
          </a:ln>
        </p:spPr>
        <p:txBody>
          <a:bodyPr spcFirstLastPara="1" wrap="square" lIns="0" tIns="0" rIns="0" bIns="0" anchor="t" anchorCtr="0">
            <a:spAutoFit/>
            <a:scene3d>
              <a:camera prst="orthographicFront"/>
              <a:lightRig rig="threePt" dir="t"/>
            </a:scene3d>
          </a:bodyPr>
          <a:lstStyle/>
          <a:p>
            <a:pPr marL="0" marR="0" lvl="0" indent="0" algn="l" rtl="0">
              <a:lnSpc>
                <a:spcPct val="120000"/>
              </a:lnSpc>
              <a:spcBef>
                <a:spcPts val="0"/>
              </a:spcBef>
              <a:spcAft>
                <a:spcPts val="0"/>
              </a:spcAft>
              <a:buNone/>
            </a:pPr>
            <a:r>
              <a:rPr lang="vi-VN" altLang="en-US" sz="4000" b="1" i="0" u="none" strike="noStrike" cap="none">
                <a:solidFill>
                  <a:schemeClr val="tx1"/>
                </a:solidFill>
                <a:effectLst>
                  <a:outerShdw blurRad="38100" dist="19050" dir="2700000" algn="tl" rotWithShape="0">
                    <a:schemeClr val="dk1">
                      <a:alpha val="40000"/>
                    </a:schemeClr>
                  </a:outerShdw>
                </a:effectLst>
                <a:latin typeface="Times New Roman" panose="02020603050405020304" charset="0"/>
                <a:ea typeface="Archivo Black" panose="020B0A03020202020B04"/>
                <a:cs typeface="Times New Roman" panose="02020603050405020304" charset="0"/>
                <a:sym typeface="Archivo Black" panose="020B0A03020202020B04"/>
              </a:rPr>
              <a:t>Giới thiệu đề tài</a:t>
            </a:r>
          </a:p>
        </p:txBody>
      </p:sp>
      <p:sp>
        <p:nvSpPr>
          <p:cNvPr id="141" name="Google Shape;141;p12"/>
          <p:cNvSpPr txBox="1"/>
          <p:nvPr/>
        </p:nvSpPr>
        <p:spPr>
          <a:xfrm>
            <a:off x="7351664" y="7865750"/>
            <a:ext cx="3517500" cy="368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42" name="Google Shape;142;p12"/>
          <p:cNvSpPr txBox="1"/>
          <p:nvPr/>
        </p:nvSpPr>
        <p:spPr>
          <a:xfrm>
            <a:off x="3310255" y="7527925"/>
            <a:ext cx="4255135" cy="73850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altLang="en-US" sz="4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Giới thiệu môn học</a:t>
            </a:r>
          </a:p>
        </p:txBody>
      </p:sp>
      <p:sp>
        <p:nvSpPr>
          <p:cNvPr id="143" name="Google Shape;143;p12"/>
          <p:cNvSpPr txBox="1"/>
          <p:nvPr/>
        </p:nvSpPr>
        <p:spPr>
          <a:xfrm>
            <a:off x="1028700" y="7865750"/>
            <a:ext cx="3496800" cy="368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45" name="Google Shape;145;p12"/>
          <p:cNvSpPr txBox="1"/>
          <p:nvPr/>
        </p:nvSpPr>
        <p:spPr>
          <a:xfrm>
            <a:off x="13401377" y="7865750"/>
            <a:ext cx="3543900" cy="36893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46" name="Google Shape;146;p12"/>
          <p:cNvSpPr txBox="1"/>
          <p:nvPr/>
        </p:nvSpPr>
        <p:spPr>
          <a:xfrm>
            <a:off x="1950720" y="833120"/>
            <a:ext cx="13138785" cy="215392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1: GIỚI THIỆU MÔN HỌC VÀ ĐỀ TÀI</a:t>
            </a:r>
            <a:r>
              <a:rPr lang="vi-VN" altLang="en-US" sz="7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 </a:t>
            </a:r>
          </a:p>
        </p:txBody>
      </p:sp>
      <p:grpSp>
        <p:nvGrpSpPr>
          <p:cNvPr id="147" name="Google Shape;147;p12"/>
          <p:cNvGrpSpPr/>
          <p:nvPr/>
        </p:nvGrpSpPr>
        <p:grpSpPr>
          <a:xfrm>
            <a:off x="3470910" y="4124975"/>
            <a:ext cx="3553564" cy="3187668"/>
            <a:chOff x="0" y="-38100"/>
            <a:chExt cx="935918" cy="839550"/>
          </a:xfrm>
        </p:grpSpPr>
        <p:sp>
          <p:nvSpPr>
            <p:cNvPr id="148" name="Google Shape;148;p12"/>
            <p:cNvSpPr/>
            <p:nvPr/>
          </p:nvSpPr>
          <p:spPr>
            <a:xfrm>
              <a:off x="0" y="0"/>
              <a:ext cx="935918" cy="801450"/>
            </a:xfrm>
            <a:custGeom>
              <a:avLst/>
              <a:gdLst/>
              <a:ahLst/>
              <a:cxnLst/>
              <a:rect l="l" t="t" r="r" b="b"/>
              <a:pathLst>
                <a:path w="935918" h="801450" extrusionOk="0">
                  <a:moveTo>
                    <a:pt x="52287" y="0"/>
                  </a:moveTo>
                  <a:lnTo>
                    <a:pt x="883631" y="0"/>
                  </a:lnTo>
                  <a:cubicBezTo>
                    <a:pt x="897498" y="0"/>
                    <a:pt x="910798" y="5509"/>
                    <a:pt x="920604" y="15315"/>
                  </a:cubicBezTo>
                  <a:cubicBezTo>
                    <a:pt x="930409" y="25120"/>
                    <a:pt x="935918" y="38420"/>
                    <a:pt x="935918" y="52287"/>
                  </a:cubicBezTo>
                  <a:lnTo>
                    <a:pt x="935918" y="749163"/>
                  </a:lnTo>
                  <a:cubicBezTo>
                    <a:pt x="935918" y="778041"/>
                    <a:pt x="912508" y="801450"/>
                    <a:pt x="883631" y="801450"/>
                  </a:cubicBezTo>
                  <a:lnTo>
                    <a:pt x="52287" y="801450"/>
                  </a:lnTo>
                  <a:cubicBezTo>
                    <a:pt x="23410" y="801450"/>
                    <a:pt x="0" y="778041"/>
                    <a:pt x="0" y="749163"/>
                  </a:cubicBezTo>
                  <a:lnTo>
                    <a:pt x="0" y="52287"/>
                  </a:lnTo>
                  <a:cubicBezTo>
                    <a:pt x="0" y="23410"/>
                    <a:pt x="23410" y="0"/>
                    <a:pt x="52287"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2"/>
            <p:cNvSpPr txBox="1"/>
            <p:nvPr/>
          </p:nvSpPr>
          <p:spPr>
            <a:xfrm>
              <a:off x="0" y="-38100"/>
              <a:ext cx="935918" cy="839550"/>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50" name="Google Shape;150;p12"/>
          <p:cNvGrpSpPr/>
          <p:nvPr/>
        </p:nvGrpSpPr>
        <p:grpSpPr>
          <a:xfrm>
            <a:off x="7717957" y="4316626"/>
            <a:ext cx="5399510" cy="4299671"/>
            <a:chOff x="-486175" y="0"/>
            <a:chExt cx="1422093" cy="1132423"/>
          </a:xfrm>
        </p:grpSpPr>
        <p:sp>
          <p:nvSpPr>
            <p:cNvPr id="151" name="Google Shape;151;p12"/>
            <p:cNvSpPr/>
            <p:nvPr/>
          </p:nvSpPr>
          <p:spPr>
            <a:xfrm>
              <a:off x="0" y="0"/>
              <a:ext cx="935918" cy="801450"/>
            </a:xfrm>
            <a:custGeom>
              <a:avLst/>
              <a:gdLst/>
              <a:ahLst/>
              <a:cxnLst/>
              <a:rect l="l" t="t" r="r" b="b"/>
              <a:pathLst>
                <a:path w="935918" h="801450" extrusionOk="0">
                  <a:moveTo>
                    <a:pt x="52287" y="0"/>
                  </a:moveTo>
                  <a:lnTo>
                    <a:pt x="883631" y="0"/>
                  </a:lnTo>
                  <a:cubicBezTo>
                    <a:pt x="897498" y="0"/>
                    <a:pt x="910798" y="5509"/>
                    <a:pt x="920604" y="15315"/>
                  </a:cubicBezTo>
                  <a:cubicBezTo>
                    <a:pt x="930409" y="25120"/>
                    <a:pt x="935918" y="38420"/>
                    <a:pt x="935918" y="52287"/>
                  </a:cubicBezTo>
                  <a:lnTo>
                    <a:pt x="935918" y="749163"/>
                  </a:lnTo>
                  <a:cubicBezTo>
                    <a:pt x="935918" y="778041"/>
                    <a:pt x="912508" y="801450"/>
                    <a:pt x="883631" y="801450"/>
                  </a:cubicBezTo>
                  <a:lnTo>
                    <a:pt x="52287" y="801450"/>
                  </a:lnTo>
                  <a:cubicBezTo>
                    <a:pt x="23410" y="801450"/>
                    <a:pt x="0" y="778041"/>
                    <a:pt x="0" y="749163"/>
                  </a:cubicBezTo>
                  <a:lnTo>
                    <a:pt x="0" y="52287"/>
                  </a:lnTo>
                  <a:cubicBezTo>
                    <a:pt x="0" y="23410"/>
                    <a:pt x="23410" y="0"/>
                    <a:pt x="52287"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2"/>
            <p:cNvSpPr txBox="1"/>
            <p:nvPr/>
          </p:nvSpPr>
          <p:spPr>
            <a:xfrm>
              <a:off x="-486175" y="292873"/>
              <a:ext cx="935918" cy="839550"/>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56" name="Google Shape;156;p12"/>
          <p:cNvSpPr txBox="1"/>
          <p:nvPr/>
        </p:nvSpPr>
        <p:spPr>
          <a:xfrm>
            <a:off x="3660792" y="5461892"/>
            <a:ext cx="3173800" cy="133984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01.</a:t>
            </a:r>
          </a:p>
        </p:txBody>
      </p:sp>
      <p:sp>
        <p:nvSpPr>
          <p:cNvPr id="157" name="Google Shape;157;p12"/>
          <p:cNvSpPr txBox="1"/>
          <p:nvPr/>
        </p:nvSpPr>
        <p:spPr>
          <a:xfrm>
            <a:off x="9412791" y="5461755"/>
            <a:ext cx="3173800" cy="133984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02.</a:t>
            </a:r>
          </a:p>
        </p:txBody>
      </p:sp>
      <p:sp>
        <p:nvSpPr>
          <p:cNvPr id="159" name="Google Shape;159;p12"/>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 name="Google Shape;160;p12"/>
          <p:cNvPicPr preferRelativeResize="0"/>
          <p:nvPr/>
        </p:nvPicPr>
        <p:blipFill>
          <a:blip r:embed="rId4"/>
          <a:stretch>
            <a:fillRect/>
          </a:stretch>
        </p:blipFill>
        <p:spPr>
          <a:xfrm>
            <a:off x="15835453" y="1784675"/>
            <a:ext cx="1460875" cy="635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quản lý nội dung</a:t>
            </a:r>
          </a:p>
        </p:txBody>
      </p:sp>
      <p:pic>
        <p:nvPicPr>
          <p:cNvPr id="7" name="Picture 5"/>
          <p:cNvPicPr>
            <a:picLocks noChangeAspect="1"/>
          </p:cNvPicPr>
          <p:nvPr/>
        </p:nvPicPr>
        <p:blipFill>
          <a:blip r:embed="rId8"/>
          <a:stretch>
            <a:fillRect/>
          </a:stretch>
        </p:blipFill>
        <p:spPr>
          <a:xfrm>
            <a:off x="3649345" y="1470025"/>
            <a:ext cx="10339070" cy="83432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hoạt động thống kê</a:t>
            </a:r>
          </a:p>
        </p:txBody>
      </p:sp>
      <p:pic>
        <p:nvPicPr>
          <p:cNvPr id="21" name="Picture 4"/>
          <p:cNvPicPr>
            <a:picLocks noChangeAspect="1"/>
          </p:cNvPicPr>
          <p:nvPr/>
        </p:nvPicPr>
        <p:blipFill>
          <a:blip r:embed="rId8"/>
          <a:stretch>
            <a:fillRect/>
          </a:stretch>
        </p:blipFill>
        <p:spPr>
          <a:xfrm>
            <a:off x="3474085" y="1472565"/>
            <a:ext cx="10718165" cy="839724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đăng ký tài khoản</a:t>
            </a:r>
          </a:p>
        </p:txBody>
      </p:sp>
      <p:pic>
        <p:nvPicPr>
          <p:cNvPr id="3" name="Picture 10"/>
          <p:cNvPicPr>
            <a:picLocks noChangeAspect="1"/>
          </p:cNvPicPr>
          <p:nvPr/>
        </p:nvPicPr>
        <p:blipFill>
          <a:blip r:embed="rId8"/>
          <a:stretch>
            <a:fillRect/>
          </a:stretch>
        </p:blipFill>
        <p:spPr>
          <a:xfrm>
            <a:off x="3647440" y="1619885"/>
            <a:ext cx="10673715" cy="77933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đăng nhập</a:t>
            </a:r>
          </a:p>
        </p:txBody>
      </p:sp>
      <p:pic>
        <p:nvPicPr>
          <p:cNvPr id="4" name="Picture 11"/>
          <p:cNvPicPr>
            <a:picLocks noChangeAspect="1"/>
          </p:cNvPicPr>
          <p:nvPr/>
        </p:nvPicPr>
        <p:blipFill>
          <a:blip r:embed="rId8"/>
          <a:stretch>
            <a:fillRect/>
          </a:stretch>
        </p:blipFill>
        <p:spPr>
          <a:xfrm>
            <a:off x="2924175" y="1651635"/>
            <a:ext cx="12007215" cy="77031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đăng bài viết mới</a:t>
            </a:r>
          </a:p>
        </p:txBody>
      </p:sp>
      <p:pic>
        <p:nvPicPr>
          <p:cNvPr id="34" name="Picture 12"/>
          <p:cNvPicPr>
            <a:picLocks noChangeAspect="1"/>
          </p:cNvPicPr>
          <p:nvPr/>
        </p:nvPicPr>
        <p:blipFill>
          <a:blip r:embed="rId8"/>
          <a:stretch>
            <a:fillRect/>
          </a:stretch>
        </p:blipFill>
        <p:spPr>
          <a:xfrm>
            <a:off x="3176905" y="1645285"/>
            <a:ext cx="11111865" cy="794893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tìm kiếm bài viết</a:t>
            </a:r>
          </a:p>
        </p:txBody>
      </p:sp>
      <p:pic>
        <p:nvPicPr>
          <p:cNvPr id="35" name="Picture 13"/>
          <p:cNvPicPr>
            <a:picLocks noChangeAspect="1"/>
          </p:cNvPicPr>
          <p:nvPr/>
        </p:nvPicPr>
        <p:blipFill>
          <a:blip r:embed="rId8"/>
          <a:stretch>
            <a:fillRect/>
          </a:stretch>
        </p:blipFill>
        <p:spPr>
          <a:xfrm>
            <a:off x="2244725" y="1615440"/>
            <a:ext cx="12548870" cy="78974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93802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a:t>
            </a:r>
            <a:r>
              <a:rPr lang="en-US" altLang="en-GB" sz="6000" b="1">
                <a:latin typeface="Times New Roman" panose="02020603050405020304" charset="0"/>
                <a:cs typeface="Times New Roman" panose="02020603050405020304" charset="0"/>
              </a:rPr>
              <a:t>b</a:t>
            </a:r>
            <a:r>
              <a:rPr lang="en-US" altLang="en-US" sz="6000" b="1">
                <a:latin typeface="Times New Roman" panose="02020603050405020304" charset="0"/>
                <a:cs typeface="Times New Roman" panose="02020603050405020304" charset="0"/>
              </a:rPr>
              <a:t>ì</a:t>
            </a:r>
            <a:r>
              <a:rPr lang="en-US" altLang="en-GB" sz="6000" b="1">
                <a:latin typeface="Times New Roman" panose="02020603050405020304" charset="0"/>
                <a:cs typeface="Times New Roman" panose="02020603050405020304" charset="0"/>
              </a:rPr>
              <a:t>nh luận bài viết (T</a:t>
            </a:r>
            <a:r>
              <a:rPr lang="en-US" altLang="en-US" sz="6000" b="1">
                <a:latin typeface="Times New Roman" panose="02020603050405020304" charset="0"/>
                <a:cs typeface="Times New Roman" panose="02020603050405020304" charset="0"/>
              </a:rPr>
              <a:t>ươ</a:t>
            </a:r>
            <a:r>
              <a:rPr lang="en-US" altLang="en-GB" sz="6000" b="1">
                <a:latin typeface="Times New Roman" panose="02020603050405020304" charset="0"/>
                <a:cs typeface="Times New Roman" panose="02020603050405020304" charset="0"/>
              </a:rPr>
              <a:t>ng t</a:t>
            </a:r>
            <a:r>
              <a:rPr lang="en-US" altLang="en-US" sz="6000" b="1">
                <a:latin typeface="Times New Roman" panose="02020603050405020304" charset="0"/>
                <a:cs typeface="Times New Roman" panose="02020603050405020304" charset="0"/>
              </a:rPr>
              <a:t>á</a:t>
            </a:r>
            <a:r>
              <a:rPr lang="en-US" altLang="en-GB" sz="6000" b="1">
                <a:latin typeface="Times New Roman" panose="02020603050405020304" charset="0"/>
                <a:cs typeface="Times New Roman" panose="02020603050405020304" charset="0"/>
              </a:rPr>
              <a:t>c)</a:t>
            </a:r>
          </a:p>
        </p:txBody>
      </p:sp>
      <p:pic>
        <p:nvPicPr>
          <p:cNvPr id="3" name="Picture 14"/>
          <p:cNvPicPr>
            <a:picLocks noChangeAspect="1"/>
          </p:cNvPicPr>
          <p:nvPr/>
        </p:nvPicPr>
        <p:blipFill>
          <a:blip r:embed="rId8"/>
          <a:stretch>
            <a:fillRect/>
          </a:stretch>
        </p:blipFill>
        <p:spPr>
          <a:xfrm>
            <a:off x="2286635" y="2605405"/>
            <a:ext cx="13282295" cy="68370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122853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a:t>
            </a:r>
            <a:r>
              <a:rPr lang="en-US" altLang="en-GB" sz="6000" b="1">
                <a:latin typeface="Times New Roman" panose="02020603050405020304" charset="0"/>
                <a:cs typeface="Times New Roman" panose="02020603050405020304" charset="0"/>
              </a:rPr>
              <a:t>kh</a:t>
            </a:r>
            <a:r>
              <a:rPr lang="en-US" altLang="en-US" sz="6000" b="1">
                <a:latin typeface="Times New Roman" panose="02020603050405020304" charset="0"/>
                <a:cs typeface="Times New Roman" panose="02020603050405020304" charset="0"/>
              </a:rPr>
              <a:t>ó</a:t>
            </a:r>
            <a:r>
              <a:rPr lang="en-US" altLang="en-GB" sz="6000" b="1">
                <a:latin typeface="Times New Roman" panose="02020603050405020304" charset="0"/>
                <a:cs typeface="Times New Roman" panose="02020603050405020304" charset="0"/>
              </a:rPr>
              <a:t>a/x</a:t>
            </a:r>
            <a:r>
              <a:rPr lang="en-US" altLang="en-US" sz="6000" b="1">
                <a:latin typeface="Times New Roman" panose="02020603050405020304" charset="0"/>
                <a:cs typeface="Times New Roman" panose="02020603050405020304" charset="0"/>
              </a:rPr>
              <a:t>ó</a:t>
            </a:r>
            <a:r>
              <a:rPr lang="en-US" altLang="en-GB" sz="6000" b="1">
                <a:latin typeface="Times New Roman" panose="02020603050405020304" charset="0"/>
                <a:cs typeface="Times New Roman" panose="02020603050405020304" charset="0"/>
              </a:rPr>
              <a:t>a tài khoản</a:t>
            </a:r>
          </a:p>
        </p:txBody>
      </p:sp>
      <p:pic>
        <p:nvPicPr>
          <p:cNvPr id="3" name="Picture 3"/>
          <p:cNvPicPr>
            <a:picLocks noChangeAspect="1"/>
          </p:cNvPicPr>
          <p:nvPr/>
        </p:nvPicPr>
        <p:blipFill>
          <a:blip r:embed="rId8"/>
          <a:stretch>
            <a:fillRect/>
          </a:stretch>
        </p:blipFill>
        <p:spPr>
          <a:xfrm>
            <a:off x="2078355" y="1472565"/>
            <a:ext cx="13933805" cy="786193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10"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14"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5"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7"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9"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31"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2" name="Text Box 31"/>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33" name="Text Box 32"/>
          <p:cNvSpPr txBox="1"/>
          <p:nvPr/>
        </p:nvSpPr>
        <p:spPr>
          <a:xfrm>
            <a:off x="2244725" y="457835"/>
            <a:ext cx="8551545" cy="1014730"/>
          </a:xfrm>
          <a:prstGeom prst="rect">
            <a:avLst/>
          </a:prstGeom>
          <a:noFill/>
        </p:spPr>
        <p:txBody>
          <a:bodyPr wrap="square" rtlCol="0">
            <a:spAutoFit/>
          </a:bodyPr>
          <a:lstStyle/>
          <a:p>
            <a:r>
              <a:rPr lang="vi-VN" altLang="en-US" sz="6000" b="1">
                <a:latin typeface="Times New Roman" panose="02020603050405020304" charset="0"/>
                <a:cs typeface="Times New Roman" panose="02020603050405020304" charset="0"/>
              </a:rPr>
              <a:t>Biểu đồ tuần tự thống kê</a:t>
            </a:r>
          </a:p>
        </p:txBody>
      </p:sp>
      <p:pic>
        <p:nvPicPr>
          <p:cNvPr id="4" name="Picture 15"/>
          <p:cNvPicPr>
            <a:picLocks noChangeAspect="1"/>
          </p:cNvPicPr>
          <p:nvPr/>
        </p:nvPicPr>
        <p:blipFill>
          <a:blip r:embed="rId8"/>
          <a:stretch>
            <a:fillRect/>
          </a:stretch>
        </p:blipFill>
        <p:spPr>
          <a:xfrm>
            <a:off x="2468880" y="1472565"/>
            <a:ext cx="13350240" cy="80765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5" name="Text Box 4"/>
          <p:cNvSpPr txBox="1"/>
          <p:nvPr/>
        </p:nvSpPr>
        <p:spPr>
          <a:xfrm>
            <a:off x="2603500" y="3516630"/>
            <a:ext cx="10398125" cy="3609975"/>
          </a:xfrm>
          <a:prstGeom prst="rect">
            <a:avLst/>
          </a:prstGeom>
          <a:noFill/>
        </p:spPr>
        <p:txBody>
          <a:bodyPr wrap="square" rtlCol="0">
            <a:noAutofit/>
          </a:bodyPr>
          <a:lstStyle/>
          <a:p>
            <a:endParaRPr lang="en-US" altLang="en-US" sz="3200">
              <a:latin typeface="Times New Roman" panose="02020603050405020304" charset="0"/>
              <a:cs typeface="Times New Roman" panose="02020603050405020304" charset="0"/>
            </a:endParaRPr>
          </a:p>
        </p:txBody>
      </p:sp>
      <p:sp>
        <p:nvSpPr>
          <p:cNvPr id="2" name="Text Box 1"/>
          <p:cNvSpPr txBox="1"/>
          <p:nvPr/>
        </p:nvSpPr>
        <p:spPr>
          <a:xfrm>
            <a:off x="1842770" y="396240"/>
            <a:ext cx="14846935" cy="1168400"/>
          </a:xfrm>
          <a:prstGeom prst="rect">
            <a:avLst/>
          </a:prstGeom>
          <a:noFill/>
        </p:spPr>
        <p:txBody>
          <a:bodyPr wrap="square" rtlCol="0">
            <a:spAutoFit/>
          </a:bodyPr>
          <a:lstStyle/>
          <a:p>
            <a:r>
              <a:rPr lang="vi-VN" altLang="en-US" sz="7000" b="1">
                <a:latin typeface="Times New Roman" panose="02020603050405020304" charset="0"/>
                <a:cs typeface="Times New Roman" panose="02020603050405020304" charset="0"/>
              </a:rPr>
              <a:t>CHƯƠNG 4: THIẾT KẾ HỆ THỐNG </a:t>
            </a:r>
          </a:p>
        </p:txBody>
      </p:sp>
      <p:sp>
        <p:nvSpPr>
          <p:cNvPr id="6" name="Text Box 5"/>
          <p:cNvSpPr txBox="1"/>
          <p:nvPr/>
        </p:nvSpPr>
        <p:spPr>
          <a:xfrm>
            <a:off x="2055495" y="1579245"/>
            <a:ext cx="6096000" cy="860425"/>
          </a:xfrm>
          <a:prstGeom prst="rect">
            <a:avLst/>
          </a:prstGeom>
          <a:noFill/>
        </p:spPr>
        <p:txBody>
          <a:bodyPr wrap="square" rtlCol="0">
            <a:spAutoFit/>
          </a:bodyPr>
          <a:lstStyle/>
          <a:p>
            <a:r>
              <a:rPr lang="en-US" altLang="en-US" sz="5000" b="1">
                <a:latin typeface="Times New Roman" panose="02020603050405020304" charset="0"/>
                <a:cs typeface="Times New Roman" panose="02020603050405020304" charset="0"/>
              </a:rPr>
              <a:t>Thiết kế cơ sở dữ liệu</a:t>
            </a:r>
          </a:p>
        </p:txBody>
      </p:sp>
      <p:pic>
        <p:nvPicPr>
          <p:cNvPr id="8" name="Picture 7"/>
          <p:cNvPicPr>
            <a:picLocks noChangeAspect="1"/>
          </p:cNvPicPr>
          <p:nvPr/>
        </p:nvPicPr>
        <p:blipFill>
          <a:blip r:embed="rId8"/>
          <a:stretch>
            <a:fillRect/>
          </a:stretch>
        </p:blipFill>
        <p:spPr>
          <a:xfrm>
            <a:off x="2886075" y="2439670"/>
            <a:ext cx="12742545" cy="70402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13"/>
          <p:cNvPicPr preferRelativeResize="0"/>
          <p:nvPr/>
        </p:nvPicPr>
        <p:blipFill>
          <a:blip r:embed="rId3"/>
          <a:stretch>
            <a:fillRect/>
          </a:stretch>
        </p:blipFill>
        <p:spPr>
          <a:xfrm>
            <a:off x="371549" y="1134239"/>
            <a:ext cx="8400899" cy="8670251"/>
          </a:xfrm>
          <a:prstGeom prst="rect">
            <a:avLst/>
          </a:prstGeom>
          <a:noFill/>
          <a:ln>
            <a:noFill/>
          </a:ln>
        </p:spPr>
      </p:pic>
      <p:sp>
        <p:nvSpPr>
          <p:cNvPr id="166" name="Google Shape;166;p13"/>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167" name="Google Shape;167;p13"/>
          <p:cNvSpPr txBox="1"/>
          <p:nvPr/>
        </p:nvSpPr>
        <p:spPr>
          <a:xfrm>
            <a:off x="8772525" y="1281430"/>
            <a:ext cx="8872855" cy="8402320"/>
          </a:xfrm>
          <a:prstGeom prst="rect">
            <a:avLst/>
          </a:prstGeom>
          <a:noFill/>
          <a:ln>
            <a:noFill/>
          </a:ln>
        </p:spPr>
        <p:txBody>
          <a:bodyPr spcFirstLastPara="1" wrap="square" lIns="0" tIns="0" rIns="0" bIns="0" anchor="t" anchorCtr="0">
            <a:spAutoFit/>
          </a:bodyPr>
          <a:lstStyle/>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Môn Công nghệ phần mềm cung cấp kiến thức nền tảng về quy trình và phương pháp phát triển phần mềm hiện đại.</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Sinh viên học về vòng đời phát triển phần mềm: xác định yêu cầu → phân tích → thiết kế → cài đặt → kiểm thử → triển khai → bảo trì.</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Giới thiệu các mô hình phát triển phần mềm: Waterfall, V-Model, Spiral, Agile/Scrum.</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Trang bị kiến thức về thiết kế phần mềm, quản lý dự án, lập trình, kiểm thử và đảm bảo chất lượng.</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Rèn luyện các kỹ năng mềm quan trọng: làm việc nhóm, quản lý thời gian, giao tiếp, giải quyết vấn đề.</a:t>
            </a:r>
          </a:p>
          <a:p>
            <a:pPr marL="457200" marR="0" lvl="0" indent="-457200" algn="just" rtl="0">
              <a:lnSpc>
                <a:spcPct val="15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Mục tiêu giúp sinh viên phát triển năng lực trở thành kỹ sư phần mềm chuyên nghiệp.</a:t>
            </a:r>
          </a:p>
        </p:txBody>
      </p:sp>
      <p:sp>
        <p:nvSpPr>
          <p:cNvPr id="168" name="Google Shape;168;p13"/>
          <p:cNvSpPr/>
          <p:nvPr/>
        </p:nvSpPr>
        <p:spPr>
          <a:xfrm rot="-388816">
            <a:off x="14066576" y="7884880"/>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3"/>
          <p:cNvSpPr txBox="1"/>
          <p:nvPr/>
        </p:nvSpPr>
        <p:spPr>
          <a:xfrm>
            <a:off x="9245600" y="347345"/>
            <a:ext cx="8115300" cy="93408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vi-VN" altLang="en-US" sz="7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Giới thiệu môn học</a:t>
            </a:r>
          </a:p>
        </p:txBody>
      </p:sp>
      <p:pic>
        <p:nvPicPr>
          <p:cNvPr id="175" name="Google Shape;175;p13"/>
          <p:cNvPicPr preferRelativeResize="0"/>
          <p:nvPr/>
        </p:nvPicPr>
        <p:blipFill>
          <a:blip r:embed="rId5"/>
          <a:stretch>
            <a:fillRect/>
          </a:stretch>
        </p:blipFill>
        <p:spPr>
          <a:xfrm>
            <a:off x="13490828" y="9411750"/>
            <a:ext cx="1460875" cy="635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pic>
        <p:nvPicPr>
          <p:cNvPr id="2" name="Picture 1"/>
          <p:cNvPicPr>
            <a:picLocks noChangeAspect="1"/>
          </p:cNvPicPr>
          <p:nvPr/>
        </p:nvPicPr>
        <p:blipFill>
          <a:blip r:embed="rId8"/>
          <a:stretch>
            <a:fillRect/>
          </a:stretch>
        </p:blipFill>
        <p:spPr>
          <a:xfrm>
            <a:off x="3545205" y="501650"/>
            <a:ext cx="10932795" cy="89979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5" name="Text Box 4"/>
          <p:cNvSpPr txBox="1"/>
          <p:nvPr/>
        </p:nvSpPr>
        <p:spPr>
          <a:xfrm>
            <a:off x="2603500" y="3516630"/>
            <a:ext cx="10398125" cy="3609975"/>
          </a:xfrm>
          <a:prstGeom prst="rect">
            <a:avLst/>
          </a:prstGeom>
          <a:noFill/>
        </p:spPr>
        <p:txBody>
          <a:bodyPr wrap="square" rtlCol="0">
            <a:noAutofit/>
          </a:bodyPr>
          <a:lstStyle/>
          <a:p>
            <a:endParaRPr lang="en-US" altLang="en-US" sz="320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8"/>
          <a:stretch>
            <a:fillRect/>
          </a:stretch>
        </p:blipFill>
        <p:spPr>
          <a:xfrm>
            <a:off x="3369310" y="265430"/>
            <a:ext cx="11398885" cy="95465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pic>
        <p:nvPicPr>
          <p:cNvPr id="2" name="Picture 1"/>
          <p:cNvPicPr>
            <a:picLocks noChangeAspect="1"/>
          </p:cNvPicPr>
          <p:nvPr/>
        </p:nvPicPr>
        <p:blipFill>
          <a:blip r:embed="rId8"/>
          <a:stretch>
            <a:fillRect/>
          </a:stretch>
        </p:blipFill>
        <p:spPr>
          <a:xfrm>
            <a:off x="2244090" y="655320"/>
            <a:ext cx="13370560" cy="86442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pic>
        <p:nvPicPr>
          <p:cNvPr id="6" name="Picture 5"/>
          <p:cNvPicPr>
            <a:picLocks noChangeAspect="1"/>
          </p:cNvPicPr>
          <p:nvPr/>
        </p:nvPicPr>
        <p:blipFill>
          <a:blip r:embed="rId8"/>
          <a:stretch>
            <a:fillRect/>
          </a:stretch>
        </p:blipFill>
        <p:spPr>
          <a:xfrm>
            <a:off x="1346679" y="1736537"/>
            <a:ext cx="15844302" cy="627593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3"/>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5"/>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5"/>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6"/>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7"/>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8"/>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2" name="Picture 1"/>
          <p:cNvPicPr>
            <a:picLocks noChangeAspect="1"/>
          </p:cNvPicPr>
          <p:nvPr/>
        </p:nvPicPr>
        <p:blipFill>
          <a:blip r:embed="rId9"/>
          <a:stretch>
            <a:fillRect/>
          </a:stretch>
        </p:blipFill>
        <p:spPr>
          <a:xfrm>
            <a:off x="1674179" y="797994"/>
            <a:ext cx="14971173" cy="820479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6" name="Picture 5"/>
          <p:cNvPicPr>
            <a:picLocks noChangeAspect="1"/>
          </p:cNvPicPr>
          <p:nvPr/>
        </p:nvPicPr>
        <p:blipFill>
          <a:blip r:embed="rId8"/>
          <a:stretch>
            <a:fillRect/>
          </a:stretch>
        </p:blipFill>
        <p:spPr>
          <a:xfrm>
            <a:off x="1797428" y="589674"/>
            <a:ext cx="14486655" cy="85342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7" name="Picture 6"/>
          <p:cNvPicPr>
            <a:picLocks noChangeAspect="1"/>
          </p:cNvPicPr>
          <p:nvPr/>
        </p:nvPicPr>
        <p:blipFill>
          <a:blip r:embed="rId8"/>
          <a:stretch>
            <a:fillRect/>
          </a:stretch>
        </p:blipFill>
        <p:spPr>
          <a:xfrm>
            <a:off x="2288349" y="876253"/>
            <a:ext cx="14185186" cy="812653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8" name="Picture 7"/>
          <p:cNvPicPr>
            <a:picLocks noChangeAspect="1"/>
          </p:cNvPicPr>
          <p:nvPr/>
        </p:nvPicPr>
        <p:blipFill>
          <a:blip r:embed="rId8"/>
          <a:stretch>
            <a:fillRect/>
          </a:stretch>
        </p:blipFill>
        <p:spPr>
          <a:xfrm>
            <a:off x="1703340" y="1172281"/>
            <a:ext cx="14705640" cy="765520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5" name="Picture 4"/>
          <p:cNvPicPr>
            <a:picLocks noChangeAspect="1"/>
          </p:cNvPicPr>
          <p:nvPr/>
        </p:nvPicPr>
        <p:blipFill>
          <a:blip r:embed="rId8"/>
          <a:stretch>
            <a:fillRect/>
          </a:stretch>
        </p:blipFill>
        <p:spPr>
          <a:xfrm>
            <a:off x="1885687" y="976867"/>
            <a:ext cx="13952483" cy="757657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6" name="Picture 5"/>
          <p:cNvPicPr>
            <a:picLocks noChangeAspect="1"/>
          </p:cNvPicPr>
          <p:nvPr/>
        </p:nvPicPr>
        <p:blipFill>
          <a:blip r:embed="rId8"/>
          <a:stretch>
            <a:fillRect/>
          </a:stretch>
        </p:blipFill>
        <p:spPr>
          <a:xfrm>
            <a:off x="1703340" y="1087532"/>
            <a:ext cx="15023887" cy="75307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14"/>
          <p:cNvPicPr preferRelativeResize="0"/>
          <p:nvPr/>
        </p:nvPicPr>
        <p:blipFill>
          <a:blip r:embed="rId7"/>
          <a:stretch>
            <a:fillRect/>
          </a:stretch>
        </p:blipFill>
        <p:spPr>
          <a:xfrm>
            <a:off x="14572620" y="6270978"/>
            <a:ext cx="3677700" cy="3683547"/>
          </a:xfrm>
          <a:prstGeom prst="rect">
            <a:avLst/>
          </a:prstGeom>
          <a:noFill/>
          <a:ln>
            <a:noFill/>
          </a:ln>
        </p:spPr>
      </p:pic>
      <p:sp>
        <p:nvSpPr>
          <p:cNvPr id="181" name="Google Shape;181;p14"/>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8"/>
            <a:stretch>
              <a:fillRect/>
            </a:stretch>
          </a:blipFill>
          <a:ln>
            <a:noFill/>
          </a:ln>
        </p:spPr>
        <p:txBody>
          <a:bodyPr/>
          <a:lstStyle/>
          <a:p>
            <a:endParaRPr lang="vi-VN"/>
          </a:p>
        </p:txBody>
      </p:sp>
      <p:sp>
        <p:nvSpPr>
          <p:cNvPr id="182" name="Google Shape;182;p14"/>
          <p:cNvSpPr/>
          <p:nvPr/>
        </p:nvSpPr>
        <p:spPr>
          <a:xfrm rot="-6822816">
            <a:off x="9765680" y="-4652301"/>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4"/>
          <p:cNvGrpSpPr/>
          <p:nvPr/>
        </p:nvGrpSpPr>
        <p:grpSpPr>
          <a:xfrm>
            <a:off x="1057275" y="2629487"/>
            <a:ext cx="2403739" cy="2037843"/>
            <a:chOff x="0" y="-38100"/>
            <a:chExt cx="633084" cy="536716"/>
          </a:xfrm>
        </p:grpSpPr>
        <p:sp>
          <p:nvSpPr>
            <p:cNvPr id="185" name="Google Shape;185;p14"/>
            <p:cNvSpPr/>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90" name="Google Shape;190;p14"/>
          <p:cNvGrpSpPr/>
          <p:nvPr/>
        </p:nvGrpSpPr>
        <p:grpSpPr>
          <a:xfrm>
            <a:off x="1085215" y="6720634"/>
            <a:ext cx="2403739" cy="2037843"/>
            <a:chOff x="0" y="-38100"/>
            <a:chExt cx="633084" cy="536716"/>
          </a:xfrm>
        </p:grpSpPr>
        <p:sp>
          <p:nvSpPr>
            <p:cNvPr id="191" name="Google Shape;191;p14"/>
            <p:cNvSpPr/>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93" name="Google Shape;193;p14"/>
          <p:cNvSpPr/>
          <p:nvPr/>
        </p:nvSpPr>
        <p:spPr>
          <a:xfrm>
            <a:off x="1771820" y="3079444"/>
            <a:ext cx="974650" cy="1282434"/>
          </a:xfrm>
          <a:custGeom>
            <a:avLst/>
            <a:gdLst/>
            <a:ahLst/>
            <a:cxnLst/>
            <a:rect l="l" t="t" r="r" b="b"/>
            <a:pathLst>
              <a:path w="974650" h="1282434" extrusionOk="0">
                <a:moveTo>
                  <a:pt x="0" y="0"/>
                </a:moveTo>
                <a:lnTo>
                  <a:pt x="974650" y="0"/>
                </a:lnTo>
                <a:lnTo>
                  <a:pt x="974650" y="1282434"/>
                </a:lnTo>
                <a:lnTo>
                  <a:pt x="0" y="1282434"/>
                </a:lnTo>
                <a:lnTo>
                  <a:pt x="0" y="0"/>
                </a:lnTo>
                <a:close/>
              </a:path>
            </a:pathLst>
          </a:custGeom>
          <a:blipFill rotWithShape="1">
            <a:blip r:embed="rId9"/>
            <a:stretch>
              <a:fillRect/>
            </a:stretch>
          </a:blipFill>
          <a:ln>
            <a:noFill/>
          </a:ln>
        </p:spPr>
        <p:txBody>
          <a:bodyPr/>
          <a:lstStyle/>
          <a:p>
            <a:endParaRPr lang="vi-VN"/>
          </a:p>
        </p:txBody>
      </p:sp>
      <p:sp>
        <p:nvSpPr>
          <p:cNvPr id="199" name="Google Shape;199;p14"/>
          <p:cNvSpPr txBox="1"/>
          <p:nvPr/>
        </p:nvSpPr>
        <p:spPr>
          <a:xfrm>
            <a:off x="1551940" y="760730"/>
            <a:ext cx="6118225" cy="10769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vi-VN" altLang="en-US" sz="7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Giới thiệu đề tài</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200" name="Google Shape;200;p14"/>
          <p:cNvSpPr txBox="1"/>
          <p:nvPr>
            <p:custDataLst>
              <p:tags r:id="rId1"/>
            </p:custDataLst>
          </p:nvPr>
        </p:nvSpPr>
        <p:spPr>
          <a:xfrm>
            <a:off x="3957320" y="1986280"/>
            <a:ext cx="4215765" cy="73850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altLang="en-US" sz="4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Lý do chọn đề tài</a:t>
            </a:r>
          </a:p>
        </p:txBody>
      </p:sp>
      <p:sp>
        <p:nvSpPr>
          <p:cNvPr id="201" name="Google Shape;201;p14"/>
          <p:cNvSpPr txBox="1"/>
          <p:nvPr>
            <p:custDataLst>
              <p:tags r:id="rId2"/>
            </p:custDataLst>
          </p:nvPr>
        </p:nvSpPr>
        <p:spPr>
          <a:xfrm>
            <a:off x="3957320" y="6032500"/>
            <a:ext cx="4866005" cy="73850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altLang="en-US" sz="4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Mục tiêu của đề tài</a:t>
            </a:r>
          </a:p>
        </p:txBody>
      </p:sp>
      <p:sp>
        <p:nvSpPr>
          <p:cNvPr id="202" name="Google Shape;202;p14"/>
          <p:cNvSpPr txBox="1"/>
          <p:nvPr>
            <p:custDataLst>
              <p:tags r:id="rId3"/>
            </p:custDataLst>
          </p:nvPr>
        </p:nvSpPr>
        <p:spPr>
          <a:xfrm>
            <a:off x="3961130" y="2844800"/>
            <a:ext cx="11418570" cy="3122930"/>
          </a:xfrm>
          <a:prstGeom prst="rect">
            <a:avLst/>
          </a:prstGeom>
          <a:noFill/>
          <a:ln>
            <a:noFill/>
          </a:ln>
        </p:spPr>
        <p:txBody>
          <a:bodyPr spcFirstLastPara="1" wrap="square" lIns="0" tIns="0" rIns="0" bIns="0" anchor="t" anchorCtr="0">
            <a:noAutofit/>
          </a:bodyPr>
          <a:lstStyle/>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Du lịch trở thành xu hướng phổ biến trong xã hội hiện nay.</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Người dùng thường chia sẻ trải nghiệm trên Facebook, Instagram, TikTok… nhưng không có công cụ quản lý hành trình du lịch một cách hệ thống.</a:t>
            </a:r>
            <a:endParaRPr lang="vi-VN" altLang="en-US" sz="2800" b="0" i="0" u="none" strike="noStrike" cap="none">
              <a:solidFill>
                <a:srgbClr val="000000"/>
              </a:solidFill>
              <a:latin typeface="Times New Roman" panose="02020603050405020304" charset="0"/>
              <a:ea typeface="Montserrat"/>
              <a:cs typeface="Times New Roman" panose="02020603050405020304" charset="0"/>
              <a:sym typeface="Montserrat"/>
            </a:endParaRP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Cần một nền tảng chuyên biệt giúp lưu trữ – tổ chức – chia sẻ hành trình, đồng thời tạo cộng đồng trao đổi kinh nghiệm.</a:t>
            </a:r>
            <a:endParaRPr lang="en-US" sz="2800" b="0" i="0" u="none" strike="noStrike" cap="none">
              <a:solidFill>
                <a:srgbClr val="000000"/>
              </a:solidFill>
              <a:latin typeface="Times New Roman" panose="02020603050405020304" charset="0"/>
              <a:ea typeface="Montserrat"/>
              <a:cs typeface="Times New Roman" panose="02020603050405020304" charset="0"/>
              <a:sym typeface="Montserrat"/>
            </a:endParaRPr>
          </a:p>
        </p:txBody>
      </p:sp>
      <p:sp>
        <p:nvSpPr>
          <p:cNvPr id="203" name="Google Shape;203;p14"/>
          <p:cNvSpPr txBox="1"/>
          <p:nvPr>
            <p:custDataLst>
              <p:tags r:id="rId4"/>
            </p:custDataLst>
          </p:nvPr>
        </p:nvSpPr>
        <p:spPr>
          <a:xfrm>
            <a:off x="3874135" y="6771005"/>
            <a:ext cx="11149965" cy="3013710"/>
          </a:xfrm>
          <a:prstGeom prst="rect">
            <a:avLst/>
          </a:prstGeom>
          <a:noFill/>
          <a:ln>
            <a:noFill/>
          </a:ln>
        </p:spPr>
        <p:txBody>
          <a:bodyPr spcFirstLastPara="1" wrap="square" lIns="0" tIns="0" rIns="0" bIns="0" anchor="t" anchorCtr="0">
            <a:spAutoFit/>
          </a:bodyPr>
          <a:lstStyle/>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Xây dựng hệ thống web hỗ trợ đăng ký, đăng nhập và quản lý tài khoản.</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Cho phép đăng tải nội dung du lịch: văn bản, hình ảnh, video, bản đồ.</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Tạo – lưu – chia sẻ hành trình (điểm đến, thời gian, hoạt động).</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Hỗ trợ tìm kiếm và tương tác: like, bình luận, xem bài viết.</a:t>
            </a:r>
          </a:p>
          <a:p>
            <a:pPr marL="457200" marR="0" lvl="0" indent="-457200" algn="just" rtl="0">
              <a:lnSpc>
                <a:spcPct val="140000"/>
              </a:lnSpc>
              <a:spcBef>
                <a:spcPts val="0"/>
              </a:spcBef>
              <a:spcAft>
                <a:spcPts val="0"/>
              </a:spcAft>
              <a:buFont typeface="Arial" panose="020B0604020202020204" pitchFamily="34" charset="0"/>
              <a:buChar char="•"/>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Giao diện thân thiện, dễ dùng; dữ liệu được quản lý tập trung và bảo mật.</a:t>
            </a:r>
            <a:r>
              <a:rPr lang="en-US" sz="2800" b="0" i="0" u="none" strike="noStrike" cap="none">
                <a:solidFill>
                  <a:srgbClr val="000000"/>
                </a:solidFill>
                <a:latin typeface="Times New Roman" panose="02020603050405020304" charset="0"/>
                <a:ea typeface="Montserrat"/>
                <a:cs typeface="Times New Roman" panose="02020603050405020304" charset="0"/>
                <a:sym typeface="Montserrat"/>
              </a:rPr>
              <a:t> </a:t>
            </a:r>
          </a:p>
        </p:txBody>
      </p:sp>
      <p:pic>
        <p:nvPicPr>
          <p:cNvPr id="205" name="Google Shape;205;p14"/>
          <p:cNvPicPr preferRelativeResize="0"/>
          <p:nvPr/>
        </p:nvPicPr>
        <p:blipFill>
          <a:blip r:embed="rId10"/>
          <a:stretch>
            <a:fillRect/>
          </a:stretch>
        </p:blipFill>
        <p:spPr>
          <a:xfrm>
            <a:off x="14572628" y="2088675"/>
            <a:ext cx="1460875" cy="635975"/>
          </a:xfrm>
          <a:prstGeom prst="rect">
            <a:avLst/>
          </a:prstGeom>
          <a:noFill/>
          <a:ln>
            <a:noFill/>
          </a:ln>
        </p:spPr>
      </p:pic>
      <p:pic>
        <p:nvPicPr>
          <p:cNvPr id="206" name="Google Shape;206;p14"/>
          <p:cNvPicPr preferRelativeResize="0"/>
          <p:nvPr/>
        </p:nvPicPr>
        <p:blipFill>
          <a:blip r:embed="rId11"/>
          <a:stretch>
            <a:fillRect/>
          </a:stretch>
        </p:blipFill>
        <p:spPr>
          <a:xfrm>
            <a:off x="1551623" y="4891615"/>
            <a:ext cx="1330325" cy="1299801"/>
          </a:xfrm>
          <a:prstGeom prst="rect">
            <a:avLst/>
          </a:prstGeom>
          <a:noFill/>
          <a:ln>
            <a:noFill/>
          </a:ln>
        </p:spPr>
      </p:pic>
      <p:pic>
        <p:nvPicPr>
          <p:cNvPr id="207" name="Google Shape;207;p14"/>
          <p:cNvPicPr preferRelativeResize="0"/>
          <p:nvPr/>
        </p:nvPicPr>
        <p:blipFill>
          <a:blip r:embed="rId12"/>
          <a:stretch>
            <a:fillRect/>
          </a:stretch>
        </p:blipFill>
        <p:spPr>
          <a:xfrm>
            <a:off x="1608232" y="7071040"/>
            <a:ext cx="1204036" cy="1174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pic>
        <p:nvPicPr>
          <p:cNvPr id="2" name="Picture 1"/>
          <p:cNvPicPr>
            <a:picLocks noChangeAspect="1"/>
          </p:cNvPicPr>
          <p:nvPr/>
        </p:nvPicPr>
        <p:blipFill>
          <a:blip r:embed="rId8"/>
          <a:stretch>
            <a:fillRect/>
          </a:stretch>
        </p:blipFill>
        <p:spPr>
          <a:xfrm>
            <a:off x="1295554" y="961101"/>
            <a:ext cx="15615898" cy="777183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1842770" y="140970"/>
            <a:ext cx="10156190" cy="1111250"/>
          </a:xfrm>
          <a:prstGeom prst="rect">
            <a:avLst/>
          </a:prstGeom>
          <a:noFill/>
          <a:ln>
            <a:noFill/>
          </a:ln>
        </p:spPr>
        <p:txBody>
          <a:bodyPr spcFirstLastPara="1" wrap="square" lIns="0" tIns="0" rIns="0" bIns="0" anchor="t" anchorCtr="0">
            <a:noAutofit/>
          </a:bodyPr>
          <a:lstStyle/>
          <a:p>
            <a:pPr marL="0" marR="0" lvl="0" indent="0" algn="just" rtl="0">
              <a:lnSpc>
                <a:spcPct val="140000"/>
              </a:lnSpc>
              <a:spcBef>
                <a:spcPts val="0"/>
              </a:spcBef>
              <a:spcAft>
                <a:spcPts val="0"/>
              </a:spcAft>
              <a:buNone/>
            </a:pPr>
            <a:r>
              <a:rPr lang="vi-VN" altLang="en-US" sz="6000" b="1" i="0" u="none" strike="noStrike" cap="none">
                <a:solidFill>
                  <a:srgbClr val="3D3B39"/>
                </a:solidFill>
                <a:latin typeface="Times New Roman" panose="02020603050405020304" charset="0"/>
                <a:ea typeface="Montserrat"/>
                <a:cs typeface="Times New Roman" panose="02020603050405020304" charset="0"/>
                <a:sym typeface="Montserrat"/>
              </a:rPr>
              <a:t>Sơ đồ thực thể liên kết</a:t>
            </a:r>
          </a:p>
        </p:txBody>
      </p:sp>
      <p:sp>
        <p:nvSpPr>
          <p:cNvPr id="259" name="Google Shape;259;p16"/>
          <p:cNvSpPr txBox="1"/>
          <p:nvPr/>
        </p:nvSpPr>
        <p:spPr>
          <a:xfrm>
            <a:off x="3298825" y="2439670"/>
            <a:ext cx="487743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7000" b="0" i="0" u="none" strike="noStrike" cap="none">
                <a:solidFill>
                  <a:srgbClr val="FFFFFF"/>
                </a:solidFill>
                <a:latin typeface="Archivo Black" panose="020B0A03020202020B04"/>
                <a:ea typeface="Archivo Black" panose="020B0A03020202020B04"/>
                <a:cs typeface="Archivo Black" panose="020B0A03020202020B04"/>
                <a:sym typeface="Archivo Black" panose="020B0A03020202020B04"/>
              </a:rPr>
              <a:t> </a:t>
            </a:r>
          </a:p>
        </p:txBody>
      </p:sp>
      <p:sp>
        <p:nvSpPr>
          <p:cNvPr id="261" name="Google Shape;261;p16"/>
          <p:cNvSpPr txBox="1"/>
          <p:nvPr/>
        </p:nvSpPr>
        <p:spPr>
          <a:xfrm>
            <a:off x="2515235" y="3906520"/>
            <a:ext cx="11109325" cy="110744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-0).</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Tiến hành phân tích theo hướng Top–Down hoặc Bottom–Up.</a:t>
            </a:r>
          </a:p>
          <a:p>
            <a:pPr marL="0" marR="0" lvl="0" indent="0" algn="l" rtl="0">
              <a:lnSpc>
                <a:spcPct val="100000"/>
              </a:lnSpc>
              <a:spcBef>
                <a:spcPts val="0"/>
              </a:spcBef>
              <a:spcAft>
                <a:spcPts val="0"/>
              </a:spcAft>
              <a:buNone/>
            </a:pPr>
            <a:r>
              <a:rPr lang="en-US" altLang="en-US" sz="2400" b="0" i="0" u="none" strike="noStrike" cap="none">
                <a:solidFill>
                  <a:srgbClr val="FFFFFF"/>
                </a:solidFill>
                <a:latin typeface="Montserrat"/>
                <a:ea typeface="Montserrat"/>
                <a:cs typeface="Montserrat"/>
                <a:sym typeface="Montserrat"/>
              </a:rPr>
              <a:t>• Áp dụng cho hệ thống Website chia sẻ hành trình du lịch.</a:t>
            </a: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pic>
        <p:nvPicPr>
          <p:cNvPr id="266" name="Google Shape;266;p16"/>
          <p:cNvPicPr preferRelativeResize="0"/>
          <p:nvPr/>
        </p:nvPicPr>
        <p:blipFill>
          <a:blip r:embed="rId6"/>
          <a:stretch>
            <a:fillRect/>
          </a:stretch>
        </p:blipFill>
        <p:spPr>
          <a:xfrm>
            <a:off x="9059558" y="4275488"/>
            <a:ext cx="1736425" cy="1736425"/>
          </a:xfrm>
          <a:prstGeom prst="rect">
            <a:avLst/>
          </a:prstGeom>
          <a:noFill/>
          <a:ln>
            <a:noFill/>
          </a:ln>
        </p:spPr>
      </p:pic>
      <p:pic>
        <p:nvPicPr>
          <p:cNvPr id="267" name="Google Shape;267;p16"/>
          <p:cNvPicPr preferRelativeResize="0"/>
          <p:nvPr/>
        </p:nvPicPr>
        <p:blipFill>
          <a:blip r:embed="rId7"/>
          <a:stretch>
            <a:fillRect/>
          </a:stretch>
        </p:blipFill>
        <p:spPr>
          <a:xfrm>
            <a:off x="4860675" y="3745263"/>
            <a:ext cx="1460875" cy="1495121"/>
          </a:xfrm>
          <a:prstGeom prst="rect">
            <a:avLst/>
          </a:prstGeom>
          <a:noFill/>
          <a:ln>
            <a:noFill/>
          </a:ln>
        </p:spPr>
      </p:pic>
      <p:sp>
        <p:nvSpPr>
          <p:cNvPr id="3" name="Text Box 2"/>
          <p:cNvSpPr txBox="1"/>
          <p:nvPr/>
        </p:nvSpPr>
        <p:spPr>
          <a:xfrm>
            <a:off x="7018020" y="6730365"/>
            <a:ext cx="6096000" cy="460375"/>
          </a:xfrm>
          <a:prstGeom prst="rect">
            <a:avLst/>
          </a:prstGeom>
          <a:noFill/>
        </p:spPr>
        <p:txBody>
          <a:bodyPr wrap="square" rtlCol="0">
            <a:spAutoFit/>
          </a:bodyPr>
          <a:lstStyle/>
          <a:p>
            <a:r>
              <a:rPr lang="en-US" altLang="en-US" sz="2400">
                <a:solidFill>
                  <a:schemeClr val="bg1"/>
                </a:solidFill>
                <a:latin typeface="Montserrat" charset="0"/>
                <a:cs typeface="Montserrat" charset="0"/>
              </a:rPr>
              <a:t>ết.</a:t>
            </a:r>
          </a:p>
        </p:txBody>
      </p:sp>
      <p:sp>
        <p:nvSpPr>
          <p:cNvPr id="4" name="Text Box 3"/>
          <p:cNvSpPr txBox="1"/>
          <p:nvPr/>
        </p:nvSpPr>
        <p:spPr>
          <a:xfrm>
            <a:off x="0" y="1991360"/>
            <a:ext cx="15838170" cy="1014730"/>
          </a:xfrm>
          <a:prstGeom prst="rect">
            <a:avLst/>
          </a:prstGeom>
          <a:noFill/>
        </p:spPr>
        <p:txBody>
          <a:bodyPr wrap="square" rtlCol="0">
            <a:spAutoFit/>
          </a:bodyPr>
          <a:lstStyle/>
          <a:p>
            <a:pPr algn="ctr"/>
            <a:r>
              <a:rPr lang="vi-VN" altLang="en-US" sz="6000">
                <a:latin typeface="Times New Roman" panose="02020603050405020304" charset="0"/>
                <a:cs typeface="Times New Roman" panose="02020603050405020304" charset="0"/>
              </a:rPr>
              <a:t> </a:t>
            </a:r>
          </a:p>
        </p:txBody>
      </p:sp>
      <p:sp>
        <p:nvSpPr>
          <p:cNvPr id="5" name="Text Box 4"/>
          <p:cNvSpPr txBox="1"/>
          <p:nvPr/>
        </p:nvSpPr>
        <p:spPr>
          <a:xfrm>
            <a:off x="2603500" y="3516630"/>
            <a:ext cx="10398125" cy="3609975"/>
          </a:xfrm>
          <a:prstGeom prst="rect">
            <a:avLst/>
          </a:prstGeom>
          <a:noFill/>
        </p:spPr>
        <p:txBody>
          <a:bodyPr wrap="square" rtlCol="0">
            <a:noAutofit/>
          </a:bodyPr>
          <a:lstStyle/>
          <a:p>
            <a:endParaRPr lang="en-US" altLang="en-US" sz="3200">
              <a:latin typeface="Times New Roman" panose="02020603050405020304" charset="0"/>
              <a:cs typeface="Times New Roman" panose="02020603050405020304" charset="0"/>
            </a:endParaRPr>
          </a:p>
        </p:txBody>
      </p:sp>
      <p:pic>
        <p:nvPicPr>
          <p:cNvPr id="15" name="Picture 10"/>
          <p:cNvPicPr>
            <a:picLocks noChangeAspect="1"/>
          </p:cNvPicPr>
          <p:nvPr/>
        </p:nvPicPr>
        <p:blipFill>
          <a:blip r:embed="rId8"/>
          <a:stretch>
            <a:fillRect/>
          </a:stretch>
        </p:blipFill>
        <p:spPr>
          <a:xfrm>
            <a:off x="2049780" y="1467376"/>
            <a:ext cx="14295120" cy="79590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17"/>
          <p:cNvPicPr preferRelativeResize="0"/>
          <p:nvPr/>
        </p:nvPicPr>
        <p:blipFill>
          <a:blip r:embed="rId3"/>
          <a:stretch>
            <a:fillRect/>
          </a:stretch>
        </p:blipFill>
        <p:spPr>
          <a:xfrm>
            <a:off x="16635745" y="2220575"/>
            <a:ext cx="2419293" cy="939800"/>
          </a:xfrm>
          <a:prstGeom prst="rect">
            <a:avLst/>
          </a:prstGeom>
          <a:noFill/>
          <a:ln>
            <a:noFill/>
          </a:ln>
        </p:spPr>
      </p:pic>
      <p:pic>
        <p:nvPicPr>
          <p:cNvPr id="273" name="Google Shape;273;p17"/>
          <p:cNvPicPr preferRelativeResize="0"/>
          <p:nvPr/>
        </p:nvPicPr>
        <p:blipFill>
          <a:blip r:embed="rId4"/>
          <a:stretch>
            <a:fillRect/>
          </a:stretch>
        </p:blipFill>
        <p:spPr>
          <a:xfrm>
            <a:off x="9486240" y="1216174"/>
            <a:ext cx="9572684" cy="8439324"/>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5"/>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1085215" y="349885"/>
            <a:ext cx="1664144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5 : CÀI ĐẶT CHƯƠNG TRÌNH</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3" name="Text Box 2"/>
          <p:cNvSpPr txBox="1"/>
          <p:nvPr/>
        </p:nvSpPr>
        <p:spPr>
          <a:xfrm>
            <a:off x="909955" y="1565910"/>
            <a:ext cx="8707120" cy="7154545"/>
          </a:xfrm>
          <a:prstGeom prst="rect">
            <a:avLst/>
          </a:prstGeom>
          <a:noFill/>
        </p:spPr>
        <p:txBody>
          <a:bodyPr wrap="square" rtlCol="0">
            <a:spAutoFit/>
          </a:bodyPr>
          <a:lstStyle/>
          <a:p>
            <a:pPr algn="just">
              <a:lnSpc>
                <a:spcPct val="150000"/>
              </a:lnSpc>
            </a:pPr>
            <a:r>
              <a:rPr lang="en-US" altLang="en-US" sz="3400" b="1">
                <a:latin typeface="Times New Roman" panose="02020603050405020304" charset="0"/>
                <a:cs typeface="Times New Roman" panose="02020603050405020304" charset="0"/>
              </a:rPr>
              <a:t>Giới thiệu chung về ngôn ngữ SQL</a:t>
            </a:r>
            <a:endParaRPr lang="en-US" altLang="en-US" sz="3400"/>
          </a:p>
          <a:p>
            <a:pPr algn="just">
              <a:lnSpc>
                <a:spcPct val="150000"/>
              </a:lnSpc>
            </a:pPr>
            <a:r>
              <a:rPr lang="en-US" altLang="en-US" sz="3400">
                <a:latin typeface="Times New Roman" panose="02020603050405020304" charset="0"/>
                <a:cs typeface="Times New Roman" panose="02020603050405020304" charset="0"/>
              </a:rPr>
              <a:t>• SQL là ngôn ngữ dùng để truy vấn và quản lý dữ liệu trong cơ sở dữ liệu quan hệ.</a:t>
            </a:r>
          </a:p>
          <a:p>
            <a:pPr algn="just">
              <a:lnSpc>
                <a:spcPct val="150000"/>
              </a:lnSpc>
            </a:pPr>
            <a:r>
              <a:rPr lang="en-US" altLang="en-US" sz="3400">
                <a:latin typeface="Times New Roman" panose="02020603050405020304" charset="0"/>
                <a:cs typeface="Times New Roman" panose="02020603050405020304" charset="0"/>
              </a:rPr>
              <a:t>• Hỗ trợ truy vấn, thêm, sửa, xóa dữ liệu và quản lý cấu trúc bảng.</a:t>
            </a:r>
          </a:p>
          <a:p>
            <a:pPr algn="just">
              <a:lnSpc>
                <a:spcPct val="150000"/>
              </a:lnSpc>
            </a:pPr>
            <a:r>
              <a:rPr lang="en-US" altLang="en-US" sz="3400">
                <a:latin typeface="Times New Roman" panose="02020603050405020304" charset="0"/>
                <a:cs typeface="Times New Roman" panose="02020603050405020304" charset="0"/>
              </a:rPr>
              <a:t>• Cho phép phân quyền, bảo mật dữ liệu và quản lý giao dịch đảm bảo toàn vẹn.</a:t>
            </a:r>
          </a:p>
          <a:p>
            <a:pPr algn="just">
              <a:lnSpc>
                <a:spcPct val="150000"/>
              </a:lnSpc>
            </a:pPr>
            <a:r>
              <a:rPr lang="en-US" altLang="en-US" sz="3400">
                <a:latin typeface="Times New Roman" panose="02020603050405020304" charset="0"/>
                <a:cs typeface="Times New Roman" panose="02020603050405020304" charset="0"/>
              </a:rPr>
              <a:t>• Là công cụ quan trọng trong lập trình, phân tích dữ liệu và các hệ thống thông tin hiện nay.</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1584960" y="0"/>
            <a:ext cx="9381490"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trình demo</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945500596" name="Hình ảnh 1" descr="Ảnh có chứa văn bản, phần mềm, Biểu tượng máy tính, Trang web&#10;&#10;Nội dung do AI tạo ra có thể không chính xác."/>
          <p:cNvPicPr>
            <a:picLocks noChangeAspect="1"/>
          </p:cNvPicPr>
          <p:nvPr/>
        </p:nvPicPr>
        <p:blipFill>
          <a:blip r:embed="rId4"/>
          <a:stretch>
            <a:fillRect/>
          </a:stretch>
        </p:blipFill>
        <p:spPr>
          <a:xfrm>
            <a:off x="3543300" y="1424305"/>
            <a:ext cx="12900660" cy="7727315"/>
          </a:xfrm>
          <a:prstGeom prst="rect">
            <a:avLst/>
          </a:prstGeom>
        </p:spPr>
      </p:pic>
      <p:sp>
        <p:nvSpPr>
          <p:cNvPr id="4" name="Text Box 3"/>
          <p:cNvSpPr txBox="1"/>
          <p:nvPr/>
        </p:nvSpPr>
        <p:spPr>
          <a:xfrm>
            <a:off x="6795770" y="9198610"/>
            <a:ext cx="6096000" cy="583565"/>
          </a:xfrm>
          <a:prstGeom prst="rect">
            <a:avLst/>
          </a:prstGeom>
          <a:noFill/>
        </p:spPr>
        <p:txBody>
          <a:bodyPr wrap="square" rtlCol="0">
            <a:spAutoFit/>
          </a:bodyPr>
          <a:lstStyle/>
          <a:p>
            <a:r>
              <a:rPr lang="vi-VN" altLang="en-US" sz="3200" b="1">
                <a:latin typeface="Times New Roman" panose="02020603050405020304" charset="0"/>
                <a:cs typeface="Times New Roman" panose="02020603050405020304" charset="0"/>
              </a:rPr>
              <a:t>Giao diện đăng ký tài khoản</a:t>
            </a:r>
          </a:p>
        </p:txBody>
      </p:sp>
      <p:pic>
        <p:nvPicPr>
          <p:cNvPr id="244" name="Google Shape;244;p16"/>
          <p:cNvPicPr preferRelativeResize="0"/>
          <p:nvPr/>
        </p:nvPicPr>
        <p:blipFill>
          <a:blip r:embed="rId5"/>
          <a:stretch>
            <a:fillRect/>
          </a:stretch>
        </p:blipFill>
        <p:spPr>
          <a:xfrm>
            <a:off x="0" y="2605452"/>
            <a:ext cx="2515075" cy="255160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1584960" y="0"/>
            <a:ext cx="9381490"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đăng nhập</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244"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432955262" name="Hình ảnh 1" descr="Ảnh có chứa văn bản, phần mềm, Biểu tượng máy tính, Trang web&#10;&#10;Nội dung do AI tạo ra có thể không chính xác."/>
          <p:cNvPicPr>
            <a:picLocks noChangeAspect="1"/>
          </p:cNvPicPr>
          <p:nvPr/>
        </p:nvPicPr>
        <p:blipFill>
          <a:blip r:embed="rId5"/>
          <a:stretch>
            <a:fillRect/>
          </a:stretch>
        </p:blipFill>
        <p:spPr>
          <a:xfrm>
            <a:off x="2610485" y="1616710"/>
            <a:ext cx="14025245" cy="792861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2019935" y="0"/>
            <a:ext cx="1148270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trang của khách du lịch</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244"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1076453306" name="Hình ảnh 1" descr="Ảnh có chứa văn bản, ảnh chụp màn hình, Trang web, Website&#10;&#10;Nội dung do AI tạo ra có thể không chính xác."/>
          <p:cNvPicPr>
            <a:picLocks noChangeAspect="1"/>
          </p:cNvPicPr>
          <p:nvPr/>
        </p:nvPicPr>
        <p:blipFill>
          <a:blip r:embed="rId5"/>
          <a:stretch>
            <a:fillRect/>
          </a:stretch>
        </p:blipFill>
        <p:spPr>
          <a:xfrm>
            <a:off x="2677795" y="1231265"/>
            <a:ext cx="13795375" cy="818705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0"/>
            <a:ext cx="1148270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trang của quản trị viên</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17" name="Hình ảnh 1" descr="Ảnh có chứa văn bản, ảnh chụp màn hình, phần mềm, Biểu tượng máy tính&#10;&#10;Nội dung do AI tạo ra có thể không chính xác."/>
          <p:cNvPicPr>
            <a:picLocks noChangeAspect="1"/>
          </p:cNvPicPr>
          <p:nvPr/>
        </p:nvPicPr>
        <p:blipFill>
          <a:blip r:embed="rId5"/>
          <a:stretch>
            <a:fillRect/>
          </a:stretch>
        </p:blipFill>
        <p:spPr>
          <a:xfrm>
            <a:off x="2515235" y="1256030"/>
            <a:ext cx="13982700" cy="793305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0"/>
            <a:ext cx="1148270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đăng bài viết mới</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3" name="Hình ảnh 1" descr="Ảnh có chứa văn bản, ảnh chụp màn hình, phần mềm, Phông chữ&#10;&#10;Nội dung do AI tạo ra có thể không chính xác."/>
          <p:cNvPicPr>
            <a:picLocks noChangeAspect="1"/>
          </p:cNvPicPr>
          <p:nvPr/>
        </p:nvPicPr>
        <p:blipFill>
          <a:blip r:embed="rId5"/>
          <a:stretch>
            <a:fillRect/>
          </a:stretch>
        </p:blipFill>
        <p:spPr>
          <a:xfrm>
            <a:off x="6368415" y="1490980"/>
            <a:ext cx="5551805" cy="7440930"/>
          </a:xfrm>
          <a:prstGeom prst="rect">
            <a:avLst/>
          </a:prstGeom>
        </p:spPr>
      </p:pic>
      <p:pic>
        <p:nvPicPr>
          <p:cNvPr id="5" name="Hình ảnh 1" descr="Ảnh có chứa văn bản, ảnh chụp màn hình, Phông chữ, số&#10;&#10;Nội dung do AI tạo ra có thể không chính xác."/>
          <p:cNvPicPr>
            <a:picLocks noChangeAspect="1"/>
          </p:cNvPicPr>
          <p:nvPr/>
        </p:nvPicPr>
        <p:blipFill>
          <a:blip r:embed="rId6"/>
          <a:stretch>
            <a:fillRect/>
          </a:stretch>
        </p:blipFill>
        <p:spPr>
          <a:xfrm>
            <a:off x="12117705" y="1490980"/>
            <a:ext cx="5965190" cy="7441565"/>
          </a:xfrm>
          <a:prstGeom prst="rect">
            <a:avLst/>
          </a:prstGeom>
        </p:spPr>
      </p:pic>
      <p:pic>
        <p:nvPicPr>
          <p:cNvPr id="6" name="Hình ảnh 1" descr="Ảnh có chứa văn bản, ảnh chụp màn hình, phần mềm, Phông chữ&#10;&#10;Nội dung do AI tạo ra có thể không chính xác."/>
          <p:cNvPicPr>
            <a:picLocks noChangeAspect="1"/>
          </p:cNvPicPr>
          <p:nvPr/>
        </p:nvPicPr>
        <p:blipFill>
          <a:blip r:embed="rId7"/>
          <a:stretch>
            <a:fillRect/>
          </a:stretch>
        </p:blipFill>
        <p:spPr>
          <a:xfrm>
            <a:off x="405765" y="1490345"/>
            <a:ext cx="5765165" cy="744156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0"/>
            <a:ext cx="6515100"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Tìm kiếm bài viết</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3" name="Hình ảnh 1"/>
          <p:cNvPicPr>
            <a:picLocks noChangeAspect="1"/>
          </p:cNvPicPr>
          <p:nvPr/>
        </p:nvPicPr>
        <p:blipFill>
          <a:blip r:embed="rId5"/>
          <a:stretch>
            <a:fillRect/>
          </a:stretch>
        </p:blipFill>
        <p:spPr>
          <a:xfrm>
            <a:off x="2515235" y="1172845"/>
            <a:ext cx="13434060" cy="831151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95885"/>
            <a:ext cx="600646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Xem bài viết</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243683847" name="Hình ảnh 1" descr="Ảnh có chứa văn bản, ảnh chụp màn hình, phong cảnh, thực vật&#10;&#10;Nội dung do AI tạo ra có thể không chính xác."/>
          <p:cNvPicPr>
            <a:picLocks noChangeAspect="1"/>
          </p:cNvPicPr>
          <p:nvPr/>
        </p:nvPicPr>
        <p:blipFill>
          <a:blip r:embed="rId5"/>
          <a:stretch>
            <a:fillRect/>
          </a:stretch>
        </p:blipFill>
        <p:spPr>
          <a:xfrm>
            <a:off x="3097530" y="1446530"/>
            <a:ext cx="13232765" cy="816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Google Shape;180;p14"/>
          <p:cNvPicPr preferRelativeResize="0"/>
          <p:nvPr/>
        </p:nvPicPr>
        <p:blipFill>
          <a:blip r:embed="rId6"/>
          <a:stretch>
            <a:fillRect/>
          </a:stretch>
        </p:blipFill>
        <p:spPr>
          <a:xfrm>
            <a:off x="14572620" y="6270978"/>
            <a:ext cx="3677700" cy="3683547"/>
          </a:xfrm>
          <a:prstGeom prst="rect">
            <a:avLst/>
          </a:prstGeom>
          <a:noFill/>
          <a:ln>
            <a:noFill/>
          </a:ln>
        </p:spPr>
      </p:pic>
      <p:sp>
        <p:nvSpPr>
          <p:cNvPr id="181" name="Google Shape;181;p14"/>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7"/>
            <a:stretch>
              <a:fillRect/>
            </a:stretch>
          </a:blipFill>
          <a:ln>
            <a:noFill/>
          </a:ln>
        </p:spPr>
        <p:txBody>
          <a:bodyPr/>
          <a:lstStyle/>
          <a:p>
            <a:endParaRPr lang="vi-VN"/>
          </a:p>
        </p:txBody>
      </p:sp>
      <p:sp>
        <p:nvSpPr>
          <p:cNvPr id="182" name="Google Shape;182;p14"/>
          <p:cNvSpPr/>
          <p:nvPr/>
        </p:nvSpPr>
        <p:spPr>
          <a:xfrm rot="-6822816">
            <a:off x="9765680" y="-4652301"/>
            <a:ext cx="12448246" cy="10523095"/>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 name="Google Shape;184;p14"/>
          <p:cNvGrpSpPr/>
          <p:nvPr/>
        </p:nvGrpSpPr>
        <p:grpSpPr>
          <a:xfrm>
            <a:off x="974090" y="1134062"/>
            <a:ext cx="2403739" cy="2037843"/>
            <a:chOff x="0" y="-38100"/>
            <a:chExt cx="633084" cy="536716"/>
          </a:xfrm>
        </p:grpSpPr>
        <p:sp>
          <p:nvSpPr>
            <p:cNvPr id="185" name="Google Shape;185;p14"/>
            <p:cNvSpPr/>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190" name="Google Shape;190;p14"/>
          <p:cNvGrpSpPr/>
          <p:nvPr/>
        </p:nvGrpSpPr>
        <p:grpSpPr>
          <a:xfrm>
            <a:off x="842010" y="5437299"/>
            <a:ext cx="2403739" cy="2037843"/>
            <a:chOff x="0" y="-38100"/>
            <a:chExt cx="633084" cy="536716"/>
          </a:xfrm>
        </p:grpSpPr>
        <p:sp>
          <p:nvSpPr>
            <p:cNvPr id="191" name="Google Shape;191;p14"/>
            <p:cNvSpPr/>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193" name="Google Shape;193;p14"/>
          <p:cNvSpPr/>
          <p:nvPr/>
        </p:nvSpPr>
        <p:spPr>
          <a:xfrm>
            <a:off x="1688635" y="1584019"/>
            <a:ext cx="974650" cy="1282434"/>
          </a:xfrm>
          <a:custGeom>
            <a:avLst/>
            <a:gdLst/>
            <a:ahLst/>
            <a:cxnLst/>
            <a:rect l="l" t="t" r="r" b="b"/>
            <a:pathLst>
              <a:path w="974650" h="1282434" extrusionOk="0">
                <a:moveTo>
                  <a:pt x="0" y="0"/>
                </a:moveTo>
                <a:lnTo>
                  <a:pt x="974650" y="0"/>
                </a:lnTo>
                <a:lnTo>
                  <a:pt x="974650" y="1282434"/>
                </a:lnTo>
                <a:lnTo>
                  <a:pt x="0" y="1282434"/>
                </a:lnTo>
                <a:lnTo>
                  <a:pt x="0" y="0"/>
                </a:lnTo>
                <a:close/>
              </a:path>
            </a:pathLst>
          </a:custGeom>
          <a:blipFill rotWithShape="1">
            <a:blip r:embed="rId8"/>
            <a:stretch>
              <a:fillRect/>
            </a:stretch>
          </a:blipFill>
          <a:ln>
            <a:noFill/>
          </a:ln>
        </p:spPr>
        <p:txBody>
          <a:bodyPr/>
          <a:lstStyle/>
          <a:p>
            <a:endParaRPr lang="vi-VN"/>
          </a:p>
        </p:txBody>
      </p:sp>
      <p:sp>
        <p:nvSpPr>
          <p:cNvPr id="200" name="Google Shape;200;p14"/>
          <p:cNvSpPr txBox="1"/>
          <p:nvPr>
            <p:custDataLst>
              <p:tags r:id="rId1"/>
            </p:custDataLst>
          </p:nvPr>
        </p:nvSpPr>
        <p:spPr>
          <a:xfrm>
            <a:off x="3874135" y="993140"/>
            <a:ext cx="4215765" cy="73850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altLang="en-US" sz="4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Đối tượng sử dụng</a:t>
            </a:r>
          </a:p>
        </p:txBody>
      </p:sp>
      <p:sp>
        <p:nvSpPr>
          <p:cNvPr id="201" name="Google Shape;201;p14"/>
          <p:cNvSpPr txBox="1"/>
          <p:nvPr>
            <p:custDataLst>
              <p:tags r:id="rId2"/>
            </p:custDataLst>
          </p:nvPr>
        </p:nvSpPr>
        <p:spPr>
          <a:xfrm>
            <a:off x="3790950" y="4041775"/>
            <a:ext cx="12150090" cy="177673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None/>
            </a:pPr>
            <a:r>
              <a:rPr lang="vi-VN" altLang="en-US" sz="4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Phạm vi đề tài</a:t>
            </a:r>
          </a:p>
          <a:p>
            <a:pPr marL="0" marR="0" lvl="0" indent="0" algn="l" rtl="0">
              <a:lnSpc>
                <a:spcPct val="120000"/>
              </a:lnSpc>
              <a:spcBef>
                <a:spcPts val="0"/>
              </a:spcBef>
              <a:spcAft>
                <a:spcPts val="0"/>
              </a:spcAft>
              <a:buNone/>
            </a:pPr>
            <a:r>
              <a:rPr lang="vi-VN" altLang="en-US" sz="3000" dirty="0">
                <a:solidFill>
                  <a:srgbClr val="4C4C4C"/>
                </a:solidFill>
                <a:latin typeface="Times New Roman" panose="02020603050405020304" charset="0"/>
                <a:ea typeface="Noto Serif" pitchFamily="34" charset="-122"/>
                <a:cs typeface="Times New Roman" panose="02020603050405020304" charset="0"/>
                <a:sym typeface="+mn-ea"/>
              </a:rPr>
              <a:t>  </a:t>
            </a:r>
            <a:r>
              <a:rPr lang="en-US" sz="3000" dirty="0">
                <a:solidFill>
                  <a:srgbClr val="4C4C4C"/>
                </a:solidFill>
                <a:latin typeface="Times New Roman" panose="02020603050405020304" charset="0"/>
                <a:ea typeface="Noto Serif" pitchFamily="34" charset="-122"/>
                <a:cs typeface="Times New Roman" panose="02020603050405020304" charset="0"/>
                <a:sym typeface="+mn-ea"/>
              </a:rPr>
              <a:t>Đề tài tập trung xây dựng hệ thống web ở mức độ nguyên mẫu (prototype) với các chức năng cơ bản, bao gồm:</a:t>
            </a:r>
            <a:endParaRPr lang="en-US" sz="3000" dirty="0">
              <a:latin typeface="Times New Roman" panose="02020603050405020304" charset="0"/>
              <a:cs typeface="Times New Roman" panose="02020603050405020304" charset="0"/>
            </a:endParaRPr>
          </a:p>
          <a:p>
            <a:pPr marL="0" marR="0" lvl="0" indent="0" algn="l" rtl="0">
              <a:lnSpc>
                <a:spcPct val="120000"/>
              </a:lnSpc>
              <a:spcBef>
                <a:spcPts val="0"/>
              </a:spcBef>
              <a:spcAft>
                <a:spcPts val="0"/>
              </a:spcAft>
              <a:buNone/>
            </a:pPr>
            <a:endParaRPr lang="vi-VN" altLang="en-US" sz="30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endParaRPr>
          </a:p>
        </p:txBody>
      </p:sp>
      <p:sp>
        <p:nvSpPr>
          <p:cNvPr id="202" name="Google Shape;202;p14"/>
          <p:cNvSpPr txBox="1"/>
          <p:nvPr>
            <p:custDataLst>
              <p:tags r:id="rId3"/>
            </p:custDataLst>
          </p:nvPr>
        </p:nvSpPr>
        <p:spPr>
          <a:xfrm>
            <a:off x="3877945" y="1851660"/>
            <a:ext cx="11418570" cy="2030730"/>
          </a:xfrm>
          <a:prstGeom prst="rect">
            <a:avLst/>
          </a:prstGeom>
          <a:noFill/>
          <a:ln>
            <a:noFill/>
          </a:ln>
        </p:spPr>
        <p:txBody>
          <a:bodyPr spcFirstLastPara="1" wrap="square" lIns="0" tIns="0" rIns="0" bIns="0" anchor="t" anchorCtr="0">
            <a:noAutofit/>
          </a:bodyPr>
          <a:lstStyle/>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Kh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á</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ch du lịch (Visitor – bao gồm cả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chia sẻ):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Đâ</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y là nh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ó</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sử dụng lớn nhất và là trung t</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â</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của hệ thống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Quản trị vi</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 Quản trị vi</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 là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chịu tr</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á</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ch nhiệm vận hành hệ thống.</a:t>
            </a:r>
          </a:p>
        </p:txBody>
      </p:sp>
      <p:sp>
        <p:nvSpPr>
          <p:cNvPr id="203" name="Google Shape;203;p14"/>
          <p:cNvSpPr txBox="1"/>
          <p:nvPr>
            <p:custDataLst>
              <p:tags r:id="rId4"/>
            </p:custDataLst>
          </p:nvPr>
        </p:nvSpPr>
        <p:spPr>
          <a:xfrm>
            <a:off x="3679825" y="5977890"/>
            <a:ext cx="11149965" cy="3616325"/>
          </a:xfrm>
          <a:prstGeom prst="rect">
            <a:avLst/>
          </a:prstGeom>
          <a:noFill/>
          <a:ln>
            <a:noFill/>
          </a:ln>
        </p:spPr>
        <p:txBody>
          <a:bodyPr spcFirstLastPara="1" wrap="square" lIns="0" tIns="0" rIns="0" bIns="0" anchor="t" anchorCtr="0">
            <a:spAutoFit/>
          </a:bodyPr>
          <a:lstStyle/>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Quản l</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ý</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d</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ù</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đă</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 k</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ý</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đă</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 nhập, cập nhật thông tin).</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Quản l</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ý</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trải nghiệm du lịch (th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sửa, x</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ó</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a bài viết, 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nh ảnh).</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Quản l</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ý</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hành tr</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nh du lịch (tạo hành tr</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nh, th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iểm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ến, hiển thị tr</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 bản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ồ).</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T</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m kiếm và xem nội dung theo từ kh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ó</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a,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ịa </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đ</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iểm hoặc ng</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ời d</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ù</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a:t>
            </a:r>
          </a:p>
          <a:p>
            <a:pPr marL="457200" marR="0" lvl="0" indent="-457200" algn="just" rtl="0">
              <a:lnSpc>
                <a:spcPct val="140000"/>
              </a:lnSpc>
              <a:spcBef>
                <a:spcPts val="0"/>
              </a:spcBef>
              <a:spcAft>
                <a:spcPts val="0"/>
              </a:spcAft>
              <a:buFont typeface="Arial" panose="020B0604020202020204" pitchFamily="34" charset="0"/>
              <a:buChar char="•"/>
            </a:pP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T</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ươ</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ng t</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á</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c x</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ã</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 hội: b</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ì</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nh luận, y</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ê</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u th</a:t>
            </a: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í</a:t>
            </a:r>
            <a:r>
              <a:rPr lang="en-US" altLang="en-GB" sz="2800" b="0" i="0" u="none" strike="noStrike" cap="none">
                <a:solidFill>
                  <a:srgbClr val="000000"/>
                </a:solidFill>
                <a:latin typeface="Times New Roman" panose="02020603050405020304" charset="0"/>
                <a:ea typeface="Montserrat"/>
                <a:cs typeface="Times New Roman" panose="02020603050405020304" charset="0"/>
                <a:sym typeface="Montserrat"/>
              </a:rPr>
              <a:t>ch, chia sẻ.</a:t>
            </a:r>
          </a:p>
        </p:txBody>
      </p:sp>
      <p:pic>
        <p:nvPicPr>
          <p:cNvPr id="205" name="Google Shape;205;p14"/>
          <p:cNvPicPr preferRelativeResize="0"/>
          <p:nvPr/>
        </p:nvPicPr>
        <p:blipFill>
          <a:blip r:embed="rId9"/>
          <a:stretch>
            <a:fillRect/>
          </a:stretch>
        </p:blipFill>
        <p:spPr>
          <a:xfrm>
            <a:off x="14225918" y="1215550"/>
            <a:ext cx="1460875" cy="635975"/>
          </a:xfrm>
          <a:prstGeom prst="rect">
            <a:avLst/>
          </a:prstGeom>
          <a:noFill/>
          <a:ln>
            <a:noFill/>
          </a:ln>
        </p:spPr>
      </p:pic>
      <p:pic>
        <p:nvPicPr>
          <p:cNvPr id="207" name="Google Shape;207;p14"/>
          <p:cNvPicPr preferRelativeResize="0"/>
          <p:nvPr/>
        </p:nvPicPr>
        <p:blipFill>
          <a:blip r:embed="rId10"/>
          <a:stretch>
            <a:fillRect/>
          </a:stretch>
        </p:blipFill>
        <p:spPr>
          <a:xfrm>
            <a:off x="1365027" y="5787705"/>
            <a:ext cx="1204036" cy="11745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95885"/>
            <a:ext cx="1006411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quản lý bài viết</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2052133124" name="Hình ảnh 1" descr="Ảnh có chứa văn bản, phần mềm, Biểu tượng máy tính, Trang web&#10;&#10;Nội dung do AI tạo ra có thể không chính xác."/>
          <p:cNvPicPr>
            <a:picLocks noChangeAspect="1"/>
          </p:cNvPicPr>
          <p:nvPr/>
        </p:nvPicPr>
        <p:blipFill>
          <a:blip r:embed="rId5"/>
          <a:stretch>
            <a:fillRect/>
          </a:stretch>
        </p:blipFill>
        <p:spPr>
          <a:xfrm>
            <a:off x="2872740" y="1474470"/>
            <a:ext cx="13415645" cy="798449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95885"/>
            <a:ext cx="1006411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quản lý người </a:t>
            </a:r>
            <a:r>
              <a:rPr lang="vi-VN" altLang="en-US" sz="6000" b="1" i="0"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dùng</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1168186899" name="Hình ảnh 1" descr="Ảnh có chứa văn bản, phần mềm, Biểu tượng máy tính, Trang web&#10;&#10;Nội dung do AI tạo ra có thể không chính xác."/>
          <p:cNvPicPr>
            <a:picLocks noChangeAspect="1"/>
          </p:cNvPicPr>
          <p:nvPr/>
        </p:nvPicPr>
        <p:blipFill>
          <a:blip r:embed="rId5"/>
          <a:stretch>
            <a:fillRect/>
          </a:stretch>
        </p:blipFill>
        <p:spPr>
          <a:xfrm>
            <a:off x="2515235" y="1403985"/>
            <a:ext cx="13831570" cy="798449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10"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11"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12"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14" name="Google Shape;282;p17"/>
          <p:cNvSpPr txBox="1"/>
          <p:nvPr/>
        </p:nvSpPr>
        <p:spPr>
          <a:xfrm>
            <a:off x="2019935" y="95885"/>
            <a:ext cx="10064115" cy="107696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vi-VN" altLang="en-US" sz="6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Giao diện quản lý báo cáo</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pic>
        <p:nvPicPr>
          <p:cNvPr id="15" name="Google Shape;244;p16"/>
          <p:cNvPicPr preferRelativeResize="0"/>
          <p:nvPr/>
        </p:nvPicPr>
        <p:blipFill>
          <a:blip r:embed="rId4"/>
          <a:stretch>
            <a:fillRect/>
          </a:stretch>
        </p:blipFill>
        <p:spPr>
          <a:xfrm>
            <a:off x="0" y="2605452"/>
            <a:ext cx="2515075" cy="2551606"/>
          </a:xfrm>
          <a:prstGeom prst="rect">
            <a:avLst/>
          </a:prstGeom>
          <a:noFill/>
          <a:ln>
            <a:noFill/>
          </a:ln>
        </p:spPr>
      </p:pic>
      <p:pic>
        <p:nvPicPr>
          <p:cNvPr id="891762788" name="Hình ảnh 1" descr="Ảnh có chứa văn bản, ảnh chụp màn hình, phần mềm, Biểu tượng máy tính&#10;&#10;Nội dung do AI tạo ra có thể không chính xác."/>
          <p:cNvPicPr>
            <a:picLocks noChangeAspect="1"/>
          </p:cNvPicPr>
          <p:nvPr/>
        </p:nvPicPr>
        <p:blipFill>
          <a:blip r:embed="rId5"/>
          <a:stretch>
            <a:fillRect/>
          </a:stretch>
        </p:blipFill>
        <p:spPr>
          <a:xfrm>
            <a:off x="2268220" y="1334770"/>
            <a:ext cx="14367510" cy="822134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492870" y="12807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2019935" y="374015"/>
            <a:ext cx="15553690" cy="7689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altLang="en-US" sz="5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6: NHẬN XÉT VÀ ĐÁNH GIÁ HỆ THỐNG</a:t>
            </a:r>
            <a:r>
              <a:rPr lang="vi-VN" altLang="en-US" sz="5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4" name="Text Box 3"/>
          <p:cNvSpPr txBox="1"/>
          <p:nvPr/>
        </p:nvSpPr>
        <p:spPr>
          <a:xfrm>
            <a:off x="5045710" y="7486650"/>
            <a:ext cx="6096000" cy="306705"/>
          </a:xfrm>
          <a:prstGeom prst="rect">
            <a:avLst/>
          </a:prstGeom>
          <a:noFill/>
        </p:spPr>
        <p:txBody>
          <a:bodyPr wrap="square" rtlCol="0">
            <a:spAutoFit/>
          </a:bodyPr>
          <a:lstStyle/>
          <a:p>
            <a:r>
              <a:rPr lang="vi-VN" altLang="en-US"/>
              <a:t> </a:t>
            </a:r>
          </a:p>
        </p:txBody>
      </p:sp>
      <p:sp>
        <p:nvSpPr>
          <p:cNvPr id="3" name="Text Box 2"/>
          <p:cNvSpPr txBox="1"/>
          <p:nvPr/>
        </p:nvSpPr>
        <p:spPr>
          <a:xfrm>
            <a:off x="608965" y="1143000"/>
            <a:ext cx="8534400" cy="7565390"/>
          </a:xfrm>
          <a:prstGeom prst="rect">
            <a:avLst/>
          </a:prstGeom>
          <a:noFill/>
        </p:spPr>
        <p:txBody>
          <a:bodyPr wrap="square" rtlCol="0">
            <a:noAutofit/>
          </a:bodyPr>
          <a:lstStyle/>
          <a:p>
            <a:pPr algn="just">
              <a:lnSpc>
                <a:spcPct val="150000"/>
              </a:lnSpc>
            </a:pPr>
            <a:r>
              <a:rPr lang="en-US" altLang="en-US" sz="3400" b="1">
                <a:latin typeface="Times New Roman" panose="02020603050405020304" charset="0"/>
                <a:cs typeface="Times New Roman" panose="02020603050405020304" charset="0"/>
              </a:rPr>
              <a:t>Ưu điểm</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rPr>
              <a:t>• CSDL thiết kế chuẩn hóa, đầy đủ, liên kết hợp lý.</a:t>
            </a:r>
          </a:p>
          <a:p>
            <a:pPr algn="just">
              <a:lnSpc>
                <a:spcPct val="150000"/>
              </a:lnSpc>
            </a:pPr>
            <a:r>
              <a:rPr lang="en-US" altLang="en-US" sz="3400">
                <a:latin typeface="Times New Roman" panose="02020603050405020304" charset="0"/>
                <a:cs typeface="Times New Roman" panose="02020603050405020304" charset="0"/>
              </a:rPr>
              <a:t>• Có Trigger &amp; Stored Procedure giúp tự động hóa: tăng lượt xem, xử lý báo cáo, thống kê.</a:t>
            </a:r>
          </a:p>
          <a:p>
            <a:pPr algn="just">
              <a:lnSpc>
                <a:spcPct val="150000"/>
              </a:lnSpc>
            </a:pPr>
            <a:r>
              <a:rPr lang="en-US" altLang="en-US" sz="3400">
                <a:latin typeface="Times New Roman" panose="02020603050405020304" charset="0"/>
                <a:cs typeface="Times New Roman" panose="02020603050405020304" charset="0"/>
              </a:rPr>
              <a:t>• Giao diện dễ dùng, trực quan, hỗ trợ đăng bài – tìm kiếm – tương tác.</a:t>
            </a:r>
          </a:p>
          <a:p>
            <a:pPr algn="just">
              <a:lnSpc>
                <a:spcPct val="150000"/>
              </a:lnSpc>
            </a:pPr>
            <a:r>
              <a:rPr lang="en-US" altLang="en-US" sz="3400">
                <a:latin typeface="Times New Roman" panose="02020603050405020304" charset="0"/>
                <a:cs typeface="Times New Roman" panose="02020603050405020304" charset="0"/>
              </a:rPr>
              <a:t>• Tích hợp bản đồ giúp xem vị trí và hành trình trực quan.</a:t>
            </a:r>
          </a:p>
          <a:p>
            <a:pPr algn="just">
              <a:lnSpc>
                <a:spcPct val="150000"/>
              </a:lnSpc>
            </a:pPr>
            <a:r>
              <a:rPr lang="en-US" altLang="en-US" sz="3400">
                <a:latin typeface="Times New Roman" panose="02020603050405020304" charset="0"/>
                <a:cs typeface="Times New Roman" panose="02020603050405020304" charset="0"/>
              </a:rPr>
              <a:t>• Có đầy đủ chức năng: đăng bài, hashtag, hình ảnh, like, bình luận, đánh giá, báo cáo bài viết.</a:t>
            </a:r>
          </a:p>
          <a:p>
            <a:pPr algn="just">
              <a:lnSpc>
                <a:spcPct val="150000"/>
              </a:lnSpc>
            </a:pPr>
            <a:endParaRPr lang="en-US" altLang="en-US" sz="3400">
              <a:latin typeface="Times New Roman" panose="02020603050405020304" charset="0"/>
              <a:cs typeface="Times New Roman" panose="02020603050405020304" charset="0"/>
            </a:endParaRPr>
          </a:p>
        </p:txBody>
      </p:sp>
      <p:sp>
        <p:nvSpPr>
          <p:cNvPr id="5" name="Text Box 4"/>
          <p:cNvSpPr txBox="1"/>
          <p:nvPr/>
        </p:nvSpPr>
        <p:spPr>
          <a:xfrm>
            <a:off x="9404350" y="1143000"/>
            <a:ext cx="8534400" cy="6015355"/>
          </a:xfrm>
          <a:prstGeom prst="rect">
            <a:avLst/>
          </a:prstGeom>
          <a:noFill/>
        </p:spPr>
        <p:txBody>
          <a:bodyPr wrap="square" rtlCol="0" anchor="t">
            <a:noAutofit/>
          </a:bodyPr>
          <a:lstStyle/>
          <a:p>
            <a:pPr algn="just">
              <a:lnSpc>
                <a:spcPct val="150000"/>
              </a:lnSpc>
            </a:pPr>
            <a:r>
              <a:rPr lang="en-US" altLang="en-US" sz="3400" b="1">
                <a:latin typeface="Times New Roman" panose="02020603050405020304" charset="0"/>
                <a:cs typeface="Times New Roman" panose="02020603050405020304" charset="0"/>
                <a:sym typeface="+mn-ea"/>
              </a:rPr>
              <a:t>Nhược điểm</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sym typeface="+mn-ea"/>
              </a:rPr>
              <a:t>• Chưa có kiểm duyệt tự động, phụ thuộc admin.</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sym typeface="+mn-ea"/>
              </a:rPr>
              <a:t>• Chưa có tính năng gợi ý thông minh hành trình/địa điểm.</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sym typeface="+mn-ea"/>
              </a:rPr>
              <a:t>• Chưa có sao lưu – phục hồi dữ liệu tự động.</a:t>
            </a:r>
            <a:endParaRPr lang="en-US" altLang="en-US" sz="3400">
              <a:latin typeface="Times New Roman" panose="02020603050405020304" charset="0"/>
              <a:cs typeface="Times New Roman" panose="02020603050405020304" charset="0"/>
            </a:endParaRPr>
          </a:p>
          <a:p>
            <a:pPr algn="just">
              <a:lnSpc>
                <a:spcPct val="150000"/>
              </a:lnSpc>
            </a:pPr>
            <a:r>
              <a:rPr lang="en-US" altLang="en-US" sz="3400">
                <a:latin typeface="Times New Roman" panose="02020603050405020304" charset="0"/>
                <a:cs typeface="Times New Roman" panose="02020603050405020304" charset="0"/>
                <a:sym typeface="+mn-ea"/>
              </a:rPr>
              <a:t>• Không có thông báo thời gian thực (real-time notification).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Google Shape;272;p17"/>
          <p:cNvPicPr preferRelativeResize="0"/>
          <p:nvPr/>
        </p:nvPicPr>
        <p:blipFill>
          <a:blip r:embed="rId2"/>
          <a:stretch>
            <a:fillRect/>
          </a:stretch>
        </p:blipFill>
        <p:spPr>
          <a:xfrm>
            <a:off x="16635745" y="2220575"/>
            <a:ext cx="2419293" cy="939800"/>
          </a:xfrm>
          <a:prstGeom prst="rect">
            <a:avLst/>
          </a:prstGeom>
          <a:noFill/>
          <a:ln>
            <a:noFill/>
          </a:ln>
        </p:spPr>
      </p:pic>
      <p:sp>
        <p:nvSpPr>
          <p:cNvPr id="274" name="Google Shape;274;p17"/>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75" name="Google Shape;275;p17"/>
          <p:cNvSpPr txBox="1"/>
          <p:nvPr/>
        </p:nvSpPr>
        <p:spPr>
          <a:xfrm>
            <a:off x="1028700" y="3126054"/>
            <a:ext cx="7506600" cy="36893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Montserrat"/>
                <a:ea typeface="Montserrat"/>
                <a:cs typeface="Montserrat"/>
                <a:sym typeface="Montserrat"/>
              </a:rPr>
              <a:t> </a:t>
            </a:r>
          </a:p>
        </p:txBody>
      </p:sp>
      <p:sp>
        <p:nvSpPr>
          <p:cNvPr id="276" name="Google Shape;276;p17"/>
          <p:cNvSpPr/>
          <p:nvPr/>
        </p:nvSpPr>
        <p:spPr>
          <a:xfrm rot="4628311">
            <a:off x="-3433149" y="6367645"/>
            <a:ext cx="7387450" cy="6244964"/>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7"/>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82" name="Google Shape;282;p17"/>
          <p:cNvSpPr txBox="1"/>
          <p:nvPr/>
        </p:nvSpPr>
        <p:spPr>
          <a:xfrm>
            <a:off x="2019935" y="374015"/>
            <a:ext cx="15553690" cy="7689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altLang="en-US" sz="5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6: NHẬN XÉT VÀ ĐÁNH GIÁ HỆ THỐNG</a:t>
            </a:r>
            <a:r>
              <a:rPr lang="vi-VN" altLang="en-US" sz="5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4" name="Text Box 3"/>
          <p:cNvSpPr txBox="1"/>
          <p:nvPr/>
        </p:nvSpPr>
        <p:spPr>
          <a:xfrm>
            <a:off x="5045710" y="7486650"/>
            <a:ext cx="6096000" cy="306705"/>
          </a:xfrm>
          <a:prstGeom prst="rect">
            <a:avLst/>
          </a:prstGeom>
          <a:noFill/>
        </p:spPr>
        <p:txBody>
          <a:bodyPr wrap="square" rtlCol="0">
            <a:spAutoFit/>
          </a:bodyPr>
          <a:lstStyle/>
          <a:p>
            <a:r>
              <a:rPr lang="vi-VN" altLang="en-US"/>
              <a:t> </a:t>
            </a:r>
          </a:p>
        </p:txBody>
      </p:sp>
      <p:sp>
        <p:nvSpPr>
          <p:cNvPr id="3" name="Text Box 2"/>
          <p:cNvSpPr txBox="1"/>
          <p:nvPr/>
        </p:nvSpPr>
        <p:spPr>
          <a:xfrm>
            <a:off x="2123440" y="1350645"/>
            <a:ext cx="14117320" cy="6916420"/>
          </a:xfrm>
          <a:prstGeom prst="rect">
            <a:avLst/>
          </a:prstGeom>
          <a:noFill/>
        </p:spPr>
        <p:txBody>
          <a:bodyPr wrap="square" rtlCol="0">
            <a:noAutofit/>
          </a:bodyPr>
          <a:lstStyle/>
          <a:p>
            <a:pPr algn="just">
              <a:lnSpc>
                <a:spcPct val="150000"/>
              </a:lnSpc>
            </a:pPr>
            <a:r>
              <a:rPr lang="en-US" altLang="en-US" sz="4000" b="1">
                <a:latin typeface="Times New Roman" panose="02020603050405020304" charset="0"/>
                <a:cs typeface="Times New Roman" panose="02020603050405020304" charset="0"/>
                <a:sym typeface="+mn-ea"/>
              </a:rPr>
              <a:t>Hướng phát triển</a:t>
            </a:r>
            <a:endParaRPr lang="en-US" altLang="en-US" sz="4000" b="1">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Tích hợp AI gợi ý hành trình &amp; địa điểm.</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Tăng cường bảo mật: sao lưu tự động, phân quyền nâng cao, 2FA.</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Xây dựng ứng dụng di động (Android/iOS).</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Hệ thống đánh giá thông minh bằng phân tích cảm xúc (sentiment).</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Xếp hạng địa điểm theo tương tác &amp; chất lượng nội dung.</a:t>
            </a:r>
            <a:endParaRPr lang="en-US" altLang="en-US" sz="4000">
              <a:latin typeface="Times New Roman" panose="02020603050405020304" charset="0"/>
              <a:cs typeface="Times New Roman" panose="02020603050405020304" charset="0"/>
            </a:endParaRPr>
          </a:p>
          <a:p>
            <a:pPr algn="just">
              <a:lnSpc>
                <a:spcPct val="150000"/>
              </a:lnSpc>
            </a:pPr>
            <a:r>
              <a:rPr lang="en-US" altLang="en-US" sz="4000">
                <a:latin typeface="Times New Roman" panose="02020603050405020304" charset="0"/>
                <a:cs typeface="Times New Roman" panose="02020603050405020304" charset="0"/>
                <a:sym typeface="+mn-ea"/>
              </a:rPr>
              <a:t>• Chatbot du lịch thông minh hỗ trợ 24/7.</a:t>
            </a:r>
            <a:endParaRPr lang="en-US" altLang="en-US" sz="4000">
              <a:latin typeface="Times New Roman" panose="02020603050405020304" charset="0"/>
              <a:cs typeface="Times New Roman" panose="0202060305040502030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23"/>
          <p:cNvPicPr preferRelativeResize="0"/>
          <p:nvPr/>
        </p:nvPicPr>
        <p:blipFill>
          <a:blip r:embed="rId3"/>
          <a:stretch>
            <a:fillRect/>
          </a:stretch>
        </p:blipFill>
        <p:spPr>
          <a:xfrm>
            <a:off x="7924800" y="-3082290"/>
            <a:ext cx="17569815" cy="19575780"/>
          </a:xfrm>
          <a:prstGeom prst="rect">
            <a:avLst/>
          </a:prstGeom>
          <a:noFill/>
          <a:ln>
            <a:noFill/>
          </a:ln>
        </p:spPr>
      </p:pic>
      <p:sp>
        <p:nvSpPr>
          <p:cNvPr id="450" name="Google Shape;450;p23"/>
          <p:cNvSpPr/>
          <p:nvPr/>
        </p:nvSpPr>
        <p:spPr>
          <a:xfrm rot="10338434">
            <a:off x="-6151344" y="-4707020"/>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456" name="Google Shape;456;p23"/>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457" name="Google Shape;457;p23"/>
          <p:cNvSpPr txBox="1"/>
          <p:nvPr/>
        </p:nvSpPr>
        <p:spPr>
          <a:xfrm>
            <a:off x="3018046" y="525265"/>
            <a:ext cx="5086893" cy="100012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altLang="en-US" sz="6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KẾT LUẬN</a:t>
            </a:r>
          </a:p>
        </p:txBody>
      </p:sp>
      <p:sp>
        <p:nvSpPr>
          <p:cNvPr id="458" name="Google Shape;458;p23"/>
          <p:cNvSpPr txBox="1"/>
          <p:nvPr/>
        </p:nvSpPr>
        <p:spPr>
          <a:xfrm>
            <a:off x="1219835" y="2110740"/>
            <a:ext cx="9244330" cy="710946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altLang="en-US" sz="2800" b="0" i="0" u="none" strike="noStrike" cap="none">
                <a:solidFill>
                  <a:srgbClr val="000000"/>
                </a:solidFill>
                <a:latin typeface="Times New Roman" panose="02020603050405020304" charset="0"/>
                <a:ea typeface="Montserrat"/>
                <a:cs typeface="Times New Roman" panose="02020603050405020304" charset="0"/>
                <a:sym typeface="Montserrat"/>
              </a:rPr>
              <a:t>Bài tiểu luận tập trung vào việc khảo sát, phân tích và thiết kế hệ thống website chia sẻ hành trình du lịch. Nhóm đã xây dựng cơ sở dữ liệu chuẩn hóa, mô hình chức năng rõ ràng, biểu đồ UML và giao diện mô phỏng các chức năng chính như đăng bài, tạo hành trình, xem bản đồ. Hệ thống hướng tới sự trực quan, dễ sử dụng, hỗ trợ người dùng chia sẻ – tìm kiếm hành trình và quản trị viên kiểm duyệt nội dung. Tuy đạt được kết quả nhất định, đề tài vẫn còn hạn chế về thời gian và kiến thức; trong tương lai có thể mở rộng với gợi ý hành trình thông minh, ứng dụng di động và phân tích dữ liệu nâng cao. Đây là bước khởi đầu cho một nền tảng chia sẻ du lịch hữu ích.</a:t>
            </a:r>
          </a:p>
        </p:txBody>
      </p:sp>
      <p:pic>
        <p:nvPicPr>
          <p:cNvPr id="459" name="Google Shape;459;p23"/>
          <p:cNvPicPr preferRelativeResize="0"/>
          <p:nvPr/>
        </p:nvPicPr>
        <p:blipFill>
          <a:blip r:embed="rId5"/>
          <a:stretch>
            <a:fillRect/>
          </a:stretch>
        </p:blipFill>
        <p:spPr>
          <a:xfrm>
            <a:off x="8413565" y="8641413"/>
            <a:ext cx="1460875" cy="635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9" name="Google Shape;449;p23"/>
          <p:cNvPicPr preferRelativeResize="0"/>
          <p:nvPr/>
        </p:nvPicPr>
        <p:blipFill>
          <a:blip r:embed="rId2"/>
          <a:stretch>
            <a:fillRect/>
          </a:stretch>
        </p:blipFill>
        <p:spPr>
          <a:xfrm>
            <a:off x="7924800" y="-3082290"/>
            <a:ext cx="17569815" cy="19575780"/>
          </a:xfrm>
          <a:prstGeom prst="rect">
            <a:avLst/>
          </a:prstGeom>
          <a:noFill/>
          <a:ln>
            <a:noFill/>
          </a:ln>
        </p:spPr>
      </p:pic>
      <p:sp>
        <p:nvSpPr>
          <p:cNvPr id="450" name="Google Shape;450;p23"/>
          <p:cNvSpPr/>
          <p:nvPr/>
        </p:nvSpPr>
        <p:spPr>
          <a:xfrm rot="10338434">
            <a:off x="-6151344" y="-4707020"/>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456" name="Google Shape;456;p23"/>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pic>
        <p:nvPicPr>
          <p:cNvPr id="459" name="Google Shape;459;p23"/>
          <p:cNvPicPr preferRelativeResize="0"/>
          <p:nvPr/>
        </p:nvPicPr>
        <p:blipFill>
          <a:blip r:embed="rId4"/>
          <a:stretch>
            <a:fillRect/>
          </a:stretch>
        </p:blipFill>
        <p:spPr>
          <a:xfrm>
            <a:off x="8413565" y="8641413"/>
            <a:ext cx="1460875" cy="635975"/>
          </a:xfrm>
          <a:prstGeom prst="rect">
            <a:avLst/>
          </a:prstGeom>
          <a:noFill/>
          <a:ln>
            <a:noFill/>
          </a:ln>
        </p:spPr>
      </p:pic>
      <p:sp>
        <p:nvSpPr>
          <p:cNvPr id="2" name="Text Box 1"/>
          <p:cNvSpPr txBox="1"/>
          <p:nvPr/>
        </p:nvSpPr>
        <p:spPr>
          <a:xfrm>
            <a:off x="1085215" y="2596515"/>
            <a:ext cx="9243695" cy="1568450"/>
          </a:xfrm>
          <a:prstGeom prst="rect">
            <a:avLst/>
          </a:prstGeom>
          <a:noFill/>
        </p:spPr>
        <p:txBody>
          <a:bodyPr wrap="square" rtlCol="0">
            <a:spAutoFit/>
          </a:bodyPr>
          <a:lstStyle/>
          <a:p>
            <a:r>
              <a:rPr lang="vi-VN" altLang="en-GB" sz="9600">
                <a:latin typeface="Arial Black" panose="020B0A04020102020204" charset="0"/>
                <a:cs typeface="Arial Black" panose="020B0A04020102020204" charset="0"/>
              </a:rPr>
              <a:t>THANK YOU</a:t>
            </a:r>
          </a:p>
        </p:txBody>
      </p:sp>
      <p:sp>
        <p:nvSpPr>
          <p:cNvPr id="3" name="Text Box 2"/>
          <p:cNvSpPr txBox="1"/>
          <p:nvPr/>
        </p:nvSpPr>
        <p:spPr>
          <a:xfrm>
            <a:off x="780415" y="5184140"/>
            <a:ext cx="10215880" cy="2861310"/>
          </a:xfrm>
          <a:prstGeom prst="rect">
            <a:avLst/>
          </a:prstGeom>
          <a:noFill/>
        </p:spPr>
        <p:txBody>
          <a:bodyPr wrap="square" rtlCol="0">
            <a:spAutoFit/>
          </a:bodyPr>
          <a:lstStyle/>
          <a:p>
            <a:pPr algn="just"/>
            <a:r>
              <a:rPr lang="vi-VN" altLang="en-US" sz="6000" dirty="0">
                <a:latin typeface="Times New Roman" panose="02020603050405020304" charset="0"/>
                <a:cs typeface="Times New Roman" panose="02020603050405020304" charset="0"/>
              </a:rPr>
              <a:t>Nhóm em x</a:t>
            </a:r>
            <a:r>
              <a:rPr lang="en-US" altLang="en-GB" sz="6000" dirty="0">
                <a:latin typeface="Times New Roman" panose="02020603050405020304" charset="0"/>
                <a:cs typeface="Times New Roman" panose="02020603050405020304" charset="0"/>
              </a:rPr>
              <a:t>in </a:t>
            </a:r>
            <a:r>
              <a:rPr lang="en-US" altLang="en-GB" sz="6000" dirty="0" err="1">
                <a:latin typeface="Times New Roman" panose="02020603050405020304" charset="0"/>
                <a:cs typeface="Times New Roman" panose="02020603050405020304" charset="0"/>
              </a:rPr>
              <a:t>ch</a:t>
            </a:r>
            <a:r>
              <a:rPr lang="en-US" altLang="en-US" sz="6000" dirty="0" err="1">
                <a:latin typeface="Times New Roman" panose="02020603050405020304" charset="0"/>
                <a:cs typeface="Times New Roman" panose="02020603050405020304" charset="0"/>
              </a:rPr>
              <a:t>â</a:t>
            </a:r>
            <a:r>
              <a:rPr lang="en-US" altLang="en-GB" sz="6000" dirty="0" err="1">
                <a:latin typeface="Times New Roman" panose="02020603050405020304" charset="0"/>
                <a:cs typeface="Times New Roman" panose="02020603050405020304" charset="0"/>
              </a:rPr>
              <a:t>n</a:t>
            </a:r>
            <a:r>
              <a:rPr lang="en-US" altLang="en-GB" sz="6000" dirty="0">
                <a:latin typeface="Times New Roman" panose="02020603050405020304" charset="0"/>
                <a:cs typeface="Times New Roman" panose="02020603050405020304" charset="0"/>
              </a:rPr>
              <a:t> </a:t>
            </a:r>
            <a:r>
              <a:rPr lang="en-US" altLang="en-GB" sz="6000" dirty="0" err="1">
                <a:latin typeface="Times New Roman" panose="02020603050405020304" charset="0"/>
                <a:cs typeface="Times New Roman" panose="02020603050405020304" charset="0"/>
              </a:rPr>
              <a:t>thành</a:t>
            </a:r>
            <a:r>
              <a:rPr lang="en-US" altLang="en-GB" sz="6000" dirty="0">
                <a:latin typeface="Times New Roman" panose="02020603050405020304" charset="0"/>
                <a:cs typeface="Times New Roman" panose="02020603050405020304" charset="0"/>
              </a:rPr>
              <a:t> </a:t>
            </a:r>
            <a:r>
              <a:rPr lang="en-US" altLang="en-GB" sz="6000">
                <a:latin typeface="Times New Roman" panose="02020603050405020304" charset="0"/>
                <a:cs typeface="Times New Roman" panose="02020603050405020304" charset="0"/>
              </a:rPr>
              <a:t>cảm</a:t>
            </a:r>
            <a:r>
              <a:rPr lang="en-US" altLang="en-GB" sz="6000" dirty="0">
                <a:latin typeface="Times New Roman" panose="02020603050405020304" charset="0"/>
                <a:cs typeface="Times New Roman" panose="02020603050405020304" charset="0"/>
              </a:rPr>
              <a:t> </a:t>
            </a:r>
            <a:r>
              <a:rPr lang="en-US" altLang="en-US" sz="6000" dirty="0" err="1">
                <a:latin typeface="Times New Roman" panose="02020603050405020304" charset="0"/>
                <a:cs typeface="Times New Roman" panose="02020603050405020304" charset="0"/>
              </a:rPr>
              <a:t>ơ</a:t>
            </a:r>
            <a:r>
              <a:rPr lang="en-US" altLang="en-GB" sz="6000" dirty="0" err="1">
                <a:latin typeface="Times New Roman" panose="02020603050405020304" charset="0"/>
                <a:cs typeface="Times New Roman" panose="02020603050405020304" charset="0"/>
              </a:rPr>
              <a:t>n</a:t>
            </a:r>
            <a:r>
              <a:rPr lang="en-US" altLang="en-GB" sz="6000" dirty="0">
                <a:latin typeface="Times New Roman" panose="02020603050405020304" charset="0"/>
                <a:cs typeface="Times New Roman" panose="02020603050405020304" charset="0"/>
              </a:rPr>
              <a:t> </a:t>
            </a:r>
            <a:r>
              <a:rPr lang="en-US" altLang="en-GB" sz="6000" dirty="0" err="1">
                <a:latin typeface="Times New Roman" panose="02020603050405020304" charset="0"/>
                <a:cs typeface="Times New Roman" panose="02020603050405020304" charset="0"/>
              </a:rPr>
              <a:t>cô</a:t>
            </a:r>
            <a:r>
              <a:rPr lang="en-US" altLang="en-GB" sz="6000" dirty="0">
                <a:latin typeface="Times New Roman" panose="02020603050405020304" charset="0"/>
                <a:cs typeface="Times New Roman" panose="02020603050405020304" charset="0"/>
              </a:rPr>
              <a:t> </a:t>
            </a:r>
            <a:r>
              <a:rPr lang="en-US" altLang="en-US" sz="6000" dirty="0" err="1">
                <a:latin typeface="Times New Roman" panose="02020603050405020304" charset="0"/>
                <a:cs typeface="Times New Roman" panose="02020603050405020304" charset="0"/>
              </a:rPr>
              <a:t>đã</a:t>
            </a:r>
            <a:r>
              <a:rPr lang="en-US" altLang="en-GB" sz="6000" dirty="0">
                <a:latin typeface="Times New Roman" panose="02020603050405020304" charset="0"/>
                <a:cs typeface="Times New Roman" panose="02020603050405020304" charset="0"/>
              </a:rPr>
              <a:t> </a:t>
            </a:r>
            <a:r>
              <a:rPr lang="en-US" altLang="en-GB" sz="6000" dirty="0" err="1">
                <a:latin typeface="Times New Roman" panose="02020603050405020304" charset="0"/>
                <a:cs typeface="Times New Roman" panose="02020603050405020304" charset="0"/>
              </a:rPr>
              <a:t>lắng</a:t>
            </a:r>
            <a:r>
              <a:rPr lang="en-US" altLang="en-GB" sz="6000" dirty="0">
                <a:latin typeface="Times New Roman" panose="02020603050405020304" charset="0"/>
                <a:cs typeface="Times New Roman" panose="02020603050405020304" charset="0"/>
              </a:rPr>
              <a:t> </a:t>
            </a:r>
            <a:r>
              <a:rPr lang="en-US" altLang="en-GB" sz="6000" dirty="0" err="1">
                <a:latin typeface="Times New Roman" panose="02020603050405020304" charset="0"/>
                <a:cs typeface="Times New Roman" panose="02020603050405020304" charset="0"/>
              </a:rPr>
              <a:t>nghe</a:t>
            </a:r>
            <a:r>
              <a:rPr lang="en-US" altLang="en-GB" sz="6000" dirty="0">
                <a:latin typeface="Times New Roman" panose="02020603050405020304" charset="0"/>
                <a:cs typeface="Times New Roman" panose="02020603050405020304" charset="0"/>
              </a:rPr>
              <a:t> </a:t>
            </a:r>
            <a:r>
              <a:rPr lang="en-US" altLang="en-GB" sz="6000" dirty="0" err="1">
                <a:latin typeface="Times New Roman" panose="02020603050405020304" charset="0"/>
                <a:cs typeface="Times New Roman" panose="02020603050405020304" charset="0"/>
              </a:rPr>
              <a:t>phần</a:t>
            </a:r>
            <a:r>
              <a:rPr lang="en-US" altLang="en-GB" sz="6000" dirty="0">
                <a:latin typeface="Times New Roman" panose="02020603050405020304" charset="0"/>
                <a:cs typeface="Times New Roman" panose="02020603050405020304" charset="0"/>
              </a:rPr>
              <a:t> </a:t>
            </a:r>
            <a:r>
              <a:rPr lang="en-US" altLang="en-GB" sz="6000" dirty="0" err="1">
                <a:latin typeface="Times New Roman" panose="02020603050405020304" charset="0"/>
                <a:cs typeface="Times New Roman" panose="02020603050405020304" charset="0"/>
              </a:rPr>
              <a:t>tr</a:t>
            </a:r>
            <a:r>
              <a:rPr lang="en-US" altLang="en-US" sz="6000" dirty="0" err="1">
                <a:latin typeface="Times New Roman" panose="02020603050405020304" charset="0"/>
                <a:cs typeface="Times New Roman" panose="02020603050405020304" charset="0"/>
              </a:rPr>
              <a:t>ì</a:t>
            </a:r>
            <a:r>
              <a:rPr lang="en-US" altLang="en-GB" sz="6000" dirty="0" err="1">
                <a:latin typeface="Times New Roman" panose="02020603050405020304" charset="0"/>
                <a:cs typeface="Times New Roman" panose="02020603050405020304" charset="0"/>
              </a:rPr>
              <a:t>nh</a:t>
            </a:r>
            <a:r>
              <a:rPr lang="en-US" altLang="en-GB" sz="6000" dirty="0">
                <a:latin typeface="Times New Roman" panose="02020603050405020304" charset="0"/>
                <a:cs typeface="Times New Roman" panose="02020603050405020304" charset="0"/>
              </a:rPr>
              <a:t> </a:t>
            </a:r>
            <a:r>
              <a:rPr lang="en-US" altLang="en-GB" sz="6000" dirty="0" err="1">
                <a:latin typeface="Times New Roman" panose="02020603050405020304" charset="0"/>
                <a:cs typeface="Times New Roman" panose="02020603050405020304" charset="0"/>
              </a:rPr>
              <a:t>bày</a:t>
            </a:r>
            <a:r>
              <a:rPr lang="en-US" altLang="en-GB" sz="6000" dirty="0">
                <a:latin typeface="Times New Roman" panose="02020603050405020304" charset="0"/>
                <a:cs typeface="Times New Roman" panose="02020603050405020304" charset="0"/>
              </a:rPr>
              <a:t> </a:t>
            </a:r>
            <a:r>
              <a:rPr lang="en-US" altLang="en-GB" sz="6000" dirty="0" err="1">
                <a:latin typeface="Times New Roman" panose="02020603050405020304" charset="0"/>
                <a:cs typeface="Times New Roman" panose="02020603050405020304" charset="0"/>
              </a:rPr>
              <a:t>của</a:t>
            </a:r>
            <a:r>
              <a:rPr lang="en-US" altLang="en-GB" sz="6000" dirty="0">
                <a:latin typeface="Times New Roman" panose="02020603050405020304" charset="0"/>
                <a:cs typeface="Times New Roman" panose="02020603050405020304" charset="0"/>
              </a:rPr>
              <a:t> </a:t>
            </a:r>
            <a:r>
              <a:rPr lang="vi-VN" altLang="en-US" sz="6000" dirty="0">
                <a:latin typeface="Times New Roman" panose="02020603050405020304" charset="0"/>
                <a:cs typeface="Times New Roman" panose="02020603050405020304" charset="0"/>
              </a:rPr>
              <a:t>nhóm </a:t>
            </a:r>
            <a:r>
              <a:rPr lang="en-US" altLang="en-GB" sz="6000" dirty="0" err="1">
                <a:latin typeface="Times New Roman" panose="02020603050405020304" charset="0"/>
                <a:cs typeface="Times New Roman" panose="02020603050405020304" charset="0"/>
              </a:rPr>
              <a:t>em</a:t>
            </a:r>
            <a:r>
              <a:rPr lang="vi-VN" altLang="en-GB" sz="6000" dirty="0">
                <a:latin typeface="Times New Roman" panose="02020603050405020304" charset="0"/>
                <a:cs typeface="Times New Roman" panose="02020603050405020304" charset="0"/>
              </a:rPr>
              <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5"/>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16"/>
            <a:stretch>
              <a:fillRect/>
            </a:stretch>
          </a:blipFill>
          <a:ln>
            <a:noFill/>
          </a:ln>
        </p:spPr>
        <p:txBody>
          <a:bodyPr/>
          <a:lstStyle/>
          <a:p>
            <a:endParaRPr lang="vi-VN"/>
          </a:p>
        </p:txBody>
      </p:sp>
      <p:sp>
        <p:nvSpPr>
          <p:cNvPr id="213" name="Google Shape;213;p15"/>
          <p:cNvSpPr/>
          <p:nvPr/>
        </p:nvSpPr>
        <p:spPr>
          <a:xfrm rot="-6824096">
            <a:off x="11661272" y="-5066926"/>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 name="Google Shape;214;p15"/>
          <p:cNvGrpSpPr/>
          <p:nvPr>
            <p:custDataLst>
              <p:tags r:id="rId1"/>
            </p:custDataLst>
          </p:nvPr>
        </p:nvGrpSpPr>
        <p:grpSpPr>
          <a:xfrm>
            <a:off x="1594748" y="2951881"/>
            <a:ext cx="2403739" cy="2037843"/>
            <a:chOff x="0" y="-38100"/>
            <a:chExt cx="633084" cy="536716"/>
          </a:xfrm>
        </p:grpSpPr>
        <p:sp>
          <p:nvSpPr>
            <p:cNvPr id="215" name="Google Shape;215;p15"/>
            <p:cNvSpPr/>
            <p:nvPr>
              <p:custDataLst>
                <p:tags r:id="rId13"/>
              </p:custDataLst>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17" name="Google Shape;217;p15"/>
          <p:cNvGrpSpPr/>
          <p:nvPr>
            <p:custDataLst>
              <p:tags r:id="rId2"/>
            </p:custDataLst>
          </p:nvPr>
        </p:nvGrpSpPr>
        <p:grpSpPr>
          <a:xfrm>
            <a:off x="4632826" y="4845064"/>
            <a:ext cx="2403739" cy="2037843"/>
            <a:chOff x="0" y="-38100"/>
            <a:chExt cx="633084" cy="536716"/>
          </a:xfrm>
        </p:grpSpPr>
        <p:sp>
          <p:nvSpPr>
            <p:cNvPr id="218" name="Google Shape;218;p15"/>
            <p:cNvSpPr/>
            <p:nvPr>
              <p:custDataLst>
                <p:tags r:id="rId12"/>
              </p:custDataLst>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grpSp>
        <p:nvGrpSpPr>
          <p:cNvPr id="220" name="Google Shape;220;p15"/>
          <p:cNvGrpSpPr/>
          <p:nvPr>
            <p:custDataLst>
              <p:tags r:id="rId3"/>
            </p:custDataLst>
          </p:nvPr>
        </p:nvGrpSpPr>
        <p:grpSpPr>
          <a:xfrm>
            <a:off x="7706982" y="6738246"/>
            <a:ext cx="2403739" cy="2037843"/>
            <a:chOff x="0" y="-38100"/>
            <a:chExt cx="633084" cy="536716"/>
          </a:xfrm>
        </p:grpSpPr>
        <p:sp>
          <p:nvSpPr>
            <p:cNvPr id="221" name="Google Shape;221;p15"/>
            <p:cNvSpPr/>
            <p:nvPr>
              <p:custDataLst>
                <p:tags r:id="rId11"/>
              </p:custDataLst>
            </p:nvPr>
          </p:nvSpPr>
          <p:spPr>
            <a:xfrm>
              <a:off x="0" y="0"/>
              <a:ext cx="633084" cy="498616"/>
            </a:xfrm>
            <a:custGeom>
              <a:avLst/>
              <a:gdLst/>
              <a:ahLst/>
              <a:cxnLst/>
              <a:rect l="l" t="t" r="r" b="b"/>
              <a:pathLst>
                <a:path w="633084" h="498616" extrusionOk="0">
                  <a:moveTo>
                    <a:pt x="77299" y="0"/>
                  </a:moveTo>
                  <a:lnTo>
                    <a:pt x="555785" y="0"/>
                  </a:lnTo>
                  <a:cubicBezTo>
                    <a:pt x="576286" y="0"/>
                    <a:pt x="595947" y="8144"/>
                    <a:pt x="610443" y="22640"/>
                  </a:cubicBezTo>
                  <a:cubicBezTo>
                    <a:pt x="624940" y="37137"/>
                    <a:pt x="633084" y="56798"/>
                    <a:pt x="633084" y="77299"/>
                  </a:cubicBezTo>
                  <a:lnTo>
                    <a:pt x="633084" y="421317"/>
                  </a:lnTo>
                  <a:cubicBezTo>
                    <a:pt x="633084" y="441818"/>
                    <a:pt x="624940" y="461479"/>
                    <a:pt x="610443" y="475976"/>
                  </a:cubicBezTo>
                  <a:cubicBezTo>
                    <a:pt x="595947" y="490472"/>
                    <a:pt x="576286" y="498616"/>
                    <a:pt x="555785" y="498616"/>
                  </a:cubicBezTo>
                  <a:lnTo>
                    <a:pt x="77299" y="498616"/>
                  </a:lnTo>
                  <a:cubicBezTo>
                    <a:pt x="56798" y="498616"/>
                    <a:pt x="37137" y="490472"/>
                    <a:pt x="22640" y="475976"/>
                  </a:cubicBezTo>
                  <a:cubicBezTo>
                    <a:pt x="8144" y="461479"/>
                    <a:pt x="0" y="441818"/>
                    <a:pt x="0" y="421317"/>
                  </a:cubicBezTo>
                  <a:lnTo>
                    <a:pt x="0" y="77299"/>
                  </a:lnTo>
                  <a:cubicBezTo>
                    <a:pt x="0" y="56798"/>
                    <a:pt x="8144" y="37137"/>
                    <a:pt x="22640" y="22640"/>
                  </a:cubicBezTo>
                  <a:cubicBezTo>
                    <a:pt x="37137" y="8144"/>
                    <a:pt x="56798" y="0"/>
                    <a:pt x="77299" y="0"/>
                  </a:cubicBezTo>
                  <a:close/>
                </a:path>
              </a:pathLst>
            </a:custGeom>
            <a:solidFill>
              <a:srgbClr val="EA69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txBox="1"/>
            <p:nvPr/>
          </p:nvSpPr>
          <p:spPr>
            <a:xfrm>
              <a:off x="0" y="-38100"/>
              <a:ext cx="633084" cy="536716"/>
            </a:xfrm>
            <a:prstGeom prst="rect">
              <a:avLst/>
            </a:prstGeom>
            <a:noFill/>
            <a:ln>
              <a:noFill/>
            </a:ln>
          </p:spPr>
          <p:txBody>
            <a:bodyPr spcFirstLastPara="1" wrap="square" lIns="50800" tIns="50800" rIns="50800" bIns="50800" anchor="ctr" anchorCtr="0">
              <a:noAutofit/>
            </a:bodyPr>
            <a:lstStyle/>
            <a:p>
              <a:pPr marL="0" marR="0" lvl="0" indent="0" algn="ctr" rtl="0">
                <a:lnSpc>
                  <a:spcPct val="117000"/>
                </a:lnSpc>
                <a:spcBef>
                  <a:spcPts val="0"/>
                </a:spcBef>
                <a:spcAft>
                  <a:spcPts val="0"/>
                </a:spcAft>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
        <p:nvSpPr>
          <p:cNvPr id="223" name="Google Shape;223;p15"/>
          <p:cNvSpPr/>
          <p:nvPr/>
        </p:nvSpPr>
        <p:spPr>
          <a:xfrm rot="4628311">
            <a:off x="-3592700" y="4898453"/>
            <a:ext cx="9222123" cy="779590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29" name="Google Shape;229;p15"/>
          <p:cNvSpPr txBox="1"/>
          <p:nvPr/>
        </p:nvSpPr>
        <p:spPr>
          <a:xfrm>
            <a:off x="1450975" y="952500"/>
            <a:ext cx="15386050" cy="107696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vi-VN" altLang="en-US" sz="70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CHƯƠNG 2 : KHẢO SÁT HỆ THỐNG</a:t>
            </a:r>
            <a:r>
              <a:rPr lang="vi-VN" altLang="en-US" sz="7000" b="0" i="0" u="none" strike="noStrike" cap="none">
                <a:solidFill>
                  <a:srgbClr val="3D3B39"/>
                </a:solidFill>
                <a:latin typeface="Archivo Black" panose="020B0A03020202020B04"/>
                <a:ea typeface="Archivo Black" panose="020B0A03020202020B04"/>
                <a:cs typeface="Archivo Black" panose="020B0A03020202020B04"/>
                <a:sym typeface="Archivo Black" panose="020B0A03020202020B04"/>
              </a:rPr>
              <a:t> </a:t>
            </a:r>
          </a:p>
        </p:txBody>
      </p:sp>
      <p:sp>
        <p:nvSpPr>
          <p:cNvPr id="230" name="Google Shape;230;p15"/>
          <p:cNvSpPr txBox="1"/>
          <p:nvPr>
            <p:custDataLst>
              <p:tags r:id="rId4"/>
            </p:custDataLst>
          </p:nvPr>
        </p:nvSpPr>
        <p:spPr>
          <a:xfrm>
            <a:off x="4316095" y="3366135"/>
            <a:ext cx="6080760" cy="83058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vi-VN" altLang="en-US"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Thực trạng của hệ thống</a:t>
            </a:r>
            <a:r>
              <a:rPr lang="vi-VN" altLang="en-US" sz="3200" b="0"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 </a:t>
            </a:r>
          </a:p>
        </p:txBody>
      </p:sp>
      <p:sp>
        <p:nvSpPr>
          <p:cNvPr id="231" name="Google Shape;231;p15"/>
          <p:cNvSpPr txBox="1"/>
          <p:nvPr>
            <p:custDataLst>
              <p:tags r:id="rId5"/>
            </p:custDataLst>
          </p:nvPr>
        </p:nvSpPr>
        <p:spPr>
          <a:xfrm>
            <a:off x="7511415" y="5297805"/>
            <a:ext cx="5456555" cy="83058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altLang="en-GB"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Mô tả hệ thống mới</a:t>
            </a:r>
          </a:p>
        </p:txBody>
      </p:sp>
      <p:sp>
        <p:nvSpPr>
          <p:cNvPr id="232" name="Google Shape;232;p15"/>
          <p:cNvSpPr txBox="1"/>
          <p:nvPr>
            <p:custDataLst>
              <p:tags r:id="rId6"/>
            </p:custDataLst>
          </p:nvPr>
        </p:nvSpPr>
        <p:spPr>
          <a:xfrm>
            <a:off x="10564495" y="7341870"/>
            <a:ext cx="5503545" cy="83058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altLang="en-GB"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Y</a:t>
            </a:r>
            <a:r>
              <a:rPr lang="en-US" altLang="en-US"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ê</a:t>
            </a:r>
            <a:r>
              <a:rPr lang="en-US" altLang="en-GB" sz="4500" b="1" i="0" u="none" strike="noStrike" cap="none">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u cầu hệ thống mới</a:t>
            </a:r>
          </a:p>
        </p:txBody>
      </p:sp>
      <p:pic>
        <p:nvPicPr>
          <p:cNvPr id="236" name="Google Shape;236;p15"/>
          <p:cNvPicPr preferRelativeResize="0"/>
          <p:nvPr>
            <p:custDataLst>
              <p:tags r:id="rId7"/>
            </p:custDataLst>
          </p:nvPr>
        </p:nvPicPr>
        <p:blipFill>
          <a:blip r:embed="rId17"/>
          <a:stretch>
            <a:fillRect/>
          </a:stretch>
        </p:blipFill>
        <p:spPr>
          <a:xfrm>
            <a:off x="2249177" y="3494826"/>
            <a:ext cx="1094900" cy="1248879"/>
          </a:xfrm>
          <a:prstGeom prst="rect">
            <a:avLst/>
          </a:prstGeom>
          <a:noFill/>
          <a:ln>
            <a:noFill/>
          </a:ln>
        </p:spPr>
      </p:pic>
      <p:pic>
        <p:nvPicPr>
          <p:cNvPr id="237" name="Google Shape;237;p15"/>
          <p:cNvPicPr preferRelativeResize="0"/>
          <p:nvPr>
            <p:custDataLst>
              <p:tags r:id="rId8"/>
            </p:custDataLst>
          </p:nvPr>
        </p:nvPicPr>
        <p:blipFill>
          <a:blip r:embed="rId18"/>
          <a:stretch>
            <a:fillRect/>
          </a:stretch>
        </p:blipFill>
        <p:spPr>
          <a:xfrm>
            <a:off x="5287250" y="5297843"/>
            <a:ext cx="1094900" cy="1283449"/>
          </a:xfrm>
          <a:prstGeom prst="rect">
            <a:avLst/>
          </a:prstGeom>
          <a:noFill/>
          <a:ln>
            <a:noFill/>
          </a:ln>
        </p:spPr>
      </p:pic>
      <p:pic>
        <p:nvPicPr>
          <p:cNvPr id="238" name="Google Shape;238;p15"/>
          <p:cNvPicPr preferRelativeResize="0"/>
          <p:nvPr>
            <p:custDataLst>
              <p:tags r:id="rId9"/>
            </p:custDataLst>
          </p:nvPr>
        </p:nvPicPr>
        <p:blipFill>
          <a:blip r:embed="rId19"/>
          <a:stretch>
            <a:fillRect/>
          </a:stretch>
        </p:blipFill>
        <p:spPr>
          <a:xfrm>
            <a:off x="8244817" y="7156405"/>
            <a:ext cx="1420392" cy="1338325"/>
          </a:xfrm>
          <a:prstGeom prst="rect">
            <a:avLst/>
          </a:prstGeom>
          <a:noFill/>
          <a:ln>
            <a:noFill/>
          </a:ln>
        </p:spPr>
      </p:pic>
      <p:pic>
        <p:nvPicPr>
          <p:cNvPr id="239" name="Google Shape;239;p15"/>
          <p:cNvPicPr preferRelativeResize="0"/>
          <p:nvPr>
            <p:custDataLst>
              <p:tags r:id="rId10"/>
            </p:custDataLst>
          </p:nvPr>
        </p:nvPicPr>
        <p:blipFill>
          <a:blip r:embed="rId20"/>
          <a:stretch>
            <a:fillRect/>
          </a:stretch>
        </p:blipFill>
        <p:spPr>
          <a:xfrm>
            <a:off x="1311003" y="6990930"/>
            <a:ext cx="1460875" cy="63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16"/>
          <p:cNvPicPr preferRelativeResize="0"/>
          <p:nvPr/>
        </p:nvPicPr>
        <p:blipFill>
          <a:blip r:embed="rId3"/>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4"/>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0" name="Google Shape;260;p16"/>
          <p:cNvSpPr txBox="1"/>
          <p:nvPr/>
        </p:nvSpPr>
        <p:spPr>
          <a:xfrm>
            <a:off x="2019935" y="605790"/>
            <a:ext cx="14286865" cy="7617460"/>
          </a:xfrm>
          <a:prstGeom prst="rect">
            <a:avLst/>
          </a:prstGeom>
          <a:noFill/>
          <a:ln>
            <a:noFill/>
          </a:ln>
        </p:spPr>
        <p:txBody>
          <a:bodyPr spcFirstLastPara="1" wrap="square" lIns="0" tIns="0" rIns="0" bIns="0" anchor="t" anchorCtr="0">
            <a:spAutoFit/>
          </a:bodyPr>
          <a:lstStyle/>
          <a:p>
            <a:pPr marL="0" marR="0" lvl="0" indent="0" algn="just" rtl="0">
              <a:lnSpc>
                <a:spcPct val="150000"/>
              </a:lnSpc>
              <a:spcBef>
                <a:spcPts val="0"/>
              </a:spcBef>
              <a:spcAft>
                <a:spcPts val="0"/>
              </a:spcAft>
              <a:buNone/>
            </a:pPr>
            <a:r>
              <a:rPr lang="en-US" altLang="en-GB" sz="6000" b="1"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Thực trạng hệ thống hiện tại</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Ng</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ư</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ời d</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ù</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ng chủ yếu chia sẻ du lịch qua mạng x</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ã</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hội nh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ư</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ng không quản l</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ý</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đư</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ợc hành tr</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ì</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nh.</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Thiếu bộ lọc n</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â</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ng cao theo </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đ</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ịa </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đ</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iểm, chi ph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í</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lịch tr</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ì</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nh.</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Không c</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ó</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gợi </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ý</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hành tr</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ì</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nh theo sở th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í</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ch.</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Thiếu ph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â</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 hệ quản trị và kiểm duyệt nội dung.</a:t>
            </a:r>
          </a:p>
          <a:p>
            <a:pPr marL="685800" marR="0" lvl="0" indent="-685800" algn="just" rtl="0">
              <a:lnSpc>
                <a:spcPct val="150000"/>
              </a:lnSpc>
              <a:spcBef>
                <a:spcPts val="0"/>
              </a:spcBef>
              <a:spcAft>
                <a:spcPts val="0"/>
              </a:spcAft>
              <a:buFont typeface="Arial" panose="020B0604020202020204" pitchFamily="34" charset="0"/>
              <a:buChar char="•"/>
            </a:pP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Dữ liệu ph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â</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 t</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á</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n, kh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ó</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 hệ thống h</a:t>
            </a:r>
            <a:r>
              <a:rPr lang="en-US" altLang="en-US"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ó</a:t>
            </a:r>
            <a:r>
              <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rPr>
              <a:t>a.</a:t>
            </a:r>
          </a:p>
        </p:txBody>
      </p:sp>
      <p:pic>
        <p:nvPicPr>
          <p:cNvPr id="263" name="Google Shape;263;p16"/>
          <p:cNvPicPr preferRelativeResize="0"/>
          <p:nvPr/>
        </p:nvPicPr>
        <p:blipFill>
          <a:blip r:embed="rId5"/>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5"/>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6"/>
          <a:stretch>
            <a:fillRect/>
          </a:stretch>
        </p:blipFill>
        <p:spPr>
          <a:xfrm>
            <a:off x="16012001" y="8012475"/>
            <a:ext cx="2109675" cy="198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0" y="260545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0" name="Google Shape;260;p16"/>
          <p:cNvSpPr txBox="1"/>
          <p:nvPr/>
        </p:nvSpPr>
        <p:spPr>
          <a:xfrm>
            <a:off x="2019935" y="347345"/>
            <a:ext cx="14286865" cy="1279525"/>
          </a:xfrm>
          <a:prstGeom prst="rect">
            <a:avLst/>
          </a:pr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None/>
            </a:pPr>
            <a:r>
              <a:rPr lang="en-US" altLang="en-GB" sz="6000" b="1">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Mô tả hệ thống mới</a:t>
            </a:r>
            <a:endPar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sp>
        <p:nvSpPr>
          <p:cNvPr id="2" name="Text Box 1"/>
          <p:cNvSpPr txBox="1"/>
          <p:nvPr/>
        </p:nvSpPr>
        <p:spPr>
          <a:xfrm>
            <a:off x="2515235" y="2091055"/>
            <a:ext cx="13998575" cy="5563870"/>
          </a:xfrm>
          <a:prstGeom prst="rect">
            <a:avLst/>
          </a:prstGeom>
        </p:spPr>
        <p:txBody>
          <a:bodyPr wrap="square">
            <a:noAutofit/>
          </a:bodyPr>
          <a:lstStyle/>
          <a:p>
            <a:pPr marL="571500" indent="-5715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Hệ thống cho ph</a:t>
            </a:r>
            <a:r>
              <a:rPr lang="en-US" altLang="en-US" sz="5000">
                <a:latin typeface="Times New Roman" panose="02020603050405020304" charset="0"/>
                <a:cs typeface="Times New Roman" panose="02020603050405020304" charset="0"/>
              </a:rPr>
              <a:t>é</a:t>
            </a:r>
            <a:r>
              <a:rPr lang="en-US" altLang="en-GB" sz="5000">
                <a:latin typeface="Times New Roman" panose="02020603050405020304" charset="0"/>
                <a:cs typeface="Times New Roman" panose="02020603050405020304" charset="0"/>
              </a:rPr>
              <a:t>p theo d</a:t>
            </a:r>
            <a:r>
              <a:rPr lang="en-US" altLang="en-US" sz="5000">
                <a:latin typeface="Times New Roman" panose="02020603050405020304" charset="0"/>
                <a:cs typeface="Times New Roman" panose="02020603050405020304" charset="0"/>
              </a:rPr>
              <a:t>õ</a:t>
            </a:r>
            <a:r>
              <a:rPr lang="en-US" altLang="en-GB" sz="5000">
                <a:latin typeface="Times New Roman" panose="02020603050405020304" charset="0"/>
                <a:cs typeface="Times New Roman" panose="02020603050405020304" charset="0"/>
              </a:rPr>
              <a:t>i, l</a:t>
            </a:r>
            <a:r>
              <a:rPr lang="en-US" altLang="en-US" sz="5000">
                <a:latin typeface="Times New Roman" panose="02020603050405020304" charset="0"/>
                <a:cs typeface="Times New Roman" panose="02020603050405020304" charset="0"/>
              </a:rPr>
              <a:t>ư</a:t>
            </a:r>
            <a:r>
              <a:rPr lang="en-US" altLang="en-GB" sz="5000">
                <a:latin typeface="Times New Roman" panose="02020603050405020304" charset="0"/>
                <a:cs typeface="Times New Roman" panose="02020603050405020304" charset="0"/>
              </a:rPr>
              <a:t>u trữ và chia sẻ hành tr</a:t>
            </a:r>
            <a:r>
              <a:rPr lang="en-US" altLang="en-US" sz="5000">
                <a:latin typeface="Times New Roman" panose="02020603050405020304" charset="0"/>
                <a:cs typeface="Times New Roman" panose="02020603050405020304" charset="0"/>
              </a:rPr>
              <a:t>ì</a:t>
            </a:r>
            <a:r>
              <a:rPr lang="en-US" altLang="en-GB" sz="5000">
                <a:latin typeface="Times New Roman" panose="02020603050405020304" charset="0"/>
                <a:cs typeface="Times New Roman" panose="02020603050405020304" charset="0"/>
              </a:rPr>
              <a:t>nh chi tiết.</a:t>
            </a:r>
          </a:p>
          <a:p>
            <a:pPr marL="571500" indent="-5715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T</a:t>
            </a:r>
            <a:r>
              <a:rPr lang="en-US" altLang="en-US" sz="5000">
                <a:latin typeface="Times New Roman" panose="02020603050405020304" charset="0"/>
                <a:cs typeface="Times New Roman" panose="02020603050405020304" charset="0"/>
              </a:rPr>
              <a:t>ươ</a:t>
            </a:r>
            <a:r>
              <a:rPr lang="en-US" altLang="en-GB" sz="5000">
                <a:latin typeface="Times New Roman" panose="02020603050405020304" charset="0"/>
                <a:cs typeface="Times New Roman" panose="02020603050405020304" charset="0"/>
              </a:rPr>
              <a:t>ng th</a:t>
            </a:r>
            <a:r>
              <a:rPr lang="en-US" altLang="en-US" sz="5000">
                <a:latin typeface="Times New Roman" panose="02020603050405020304" charset="0"/>
                <a:cs typeface="Times New Roman" panose="02020603050405020304" charset="0"/>
              </a:rPr>
              <a:t>í</a:t>
            </a:r>
            <a:r>
              <a:rPr lang="en-US" altLang="en-GB" sz="5000">
                <a:latin typeface="Times New Roman" panose="02020603050405020304" charset="0"/>
                <a:cs typeface="Times New Roman" panose="02020603050405020304" charset="0"/>
              </a:rPr>
              <a:t>ch </a:t>
            </a:r>
            <a:r>
              <a:rPr lang="en-US" altLang="en-US" sz="5000">
                <a:latin typeface="Times New Roman" panose="02020603050405020304" charset="0"/>
                <a:cs typeface="Times New Roman" panose="02020603050405020304" charset="0"/>
              </a:rPr>
              <a:t>đ</a:t>
            </a:r>
            <a:r>
              <a:rPr lang="en-US" altLang="en-GB" sz="5000">
                <a:latin typeface="Times New Roman" panose="02020603050405020304" charset="0"/>
                <a:cs typeface="Times New Roman" panose="02020603050405020304" charset="0"/>
              </a:rPr>
              <a:t>a thiết bị, giao diện trực quan.</a:t>
            </a:r>
          </a:p>
          <a:p>
            <a:pPr marL="571500" indent="-5715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Tạo môi tr</a:t>
            </a:r>
            <a:r>
              <a:rPr lang="en-US" altLang="en-US" sz="5000">
                <a:latin typeface="Times New Roman" panose="02020603050405020304" charset="0"/>
                <a:cs typeface="Times New Roman" panose="02020603050405020304" charset="0"/>
              </a:rPr>
              <a:t>ư</a:t>
            </a:r>
            <a:r>
              <a:rPr lang="en-US" altLang="en-GB" sz="5000">
                <a:latin typeface="Times New Roman" panose="02020603050405020304" charset="0"/>
                <a:cs typeface="Times New Roman" panose="02020603050405020304" charset="0"/>
              </a:rPr>
              <a:t>ờng cộng </a:t>
            </a:r>
            <a:r>
              <a:rPr lang="en-US" altLang="en-US" sz="5000">
                <a:latin typeface="Times New Roman" panose="02020603050405020304" charset="0"/>
                <a:cs typeface="Times New Roman" panose="02020603050405020304" charset="0"/>
              </a:rPr>
              <a:t>đ</a:t>
            </a:r>
            <a:r>
              <a:rPr lang="en-US" altLang="en-GB" sz="5000">
                <a:latin typeface="Times New Roman" panose="02020603050405020304" charset="0"/>
                <a:cs typeface="Times New Roman" panose="02020603050405020304" charset="0"/>
              </a:rPr>
              <a:t>ồng du lịch với chức n</a:t>
            </a:r>
            <a:r>
              <a:rPr lang="en-US" altLang="en-US" sz="5000">
                <a:latin typeface="Times New Roman" panose="02020603050405020304" charset="0"/>
                <a:cs typeface="Times New Roman" panose="02020603050405020304" charset="0"/>
              </a:rPr>
              <a:t>ă</a:t>
            </a:r>
            <a:r>
              <a:rPr lang="en-US" altLang="en-GB" sz="5000">
                <a:latin typeface="Times New Roman" panose="02020603050405020304" charset="0"/>
                <a:cs typeface="Times New Roman" panose="02020603050405020304" charset="0"/>
              </a:rPr>
              <a:t>ng t</a:t>
            </a:r>
            <a:r>
              <a:rPr lang="en-US" altLang="en-US" sz="5000">
                <a:latin typeface="Times New Roman" panose="02020603050405020304" charset="0"/>
                <a:cs typeface="Times New Roman" panose="02020603050405020304" charset="0"/>
              </a:rPr>
              <a:t>ươ</a:t>
            </a:r>
            <a:r>
              <a:rPr lang="en-US" altLang="en-GB" sz="5000">
                <a:latin typeface="Times New Roman" panose="02020603050405020304" charset="0"/>
                <a:cs typeface="Times New Roman" panose="02020603050405020304" charset="0"/>
              </a:rPr>
              <a:t>ng t</a:t>
            </a:r>
            <a:r>
              <a:rPr lang="en-US" altLang="en-US" sz="5000">
                <a:latin typeface="Times New Roman" panose="02020603050405020304" charset="0"/>
                <a:cs typeface="Times New Roman" panose="02020603050405020304" charset="0"/>
              </a:rPr>
              <a:t>á</a:t>
            </a:r>
            <a:r>
              <a:rPr lang="en-US" altLang="en-GB" sz="5000">
                <a:latin typeface="Times New Roman" panose="02020603050405020304" charset="0"/>
                <a:cs typeface="Times New Roman" panose="02020603050405020304" charset="0"/>
              </a:rPr>
              <a:t>c.</a:t>
            </a:r>
          </a:p>
          <a:p>
            <a:pPr marL="571500" indent="-571500" algn="just">
              <a:lnSpc>
                <a:spcPct val="150000"/>
              </a:lnSpc>
              <a:buFont typeface="Arial" panose="020B0604020202020204" pitchFamily="34" charset="0"/>
              <a:buChar char="•"/>
            </a:pPr>
            <a:r>
              <a:rPr lang="en-US" altLang="en-GB" sz="5000">
                <a:latin typeface="Times New Roman" panose="02020603050405020304" charset="0"/>
                <a:cs typeface="Times New Roman" panose="02020603050405020304" charset="0"/>
              </a:rPr>
              <a:t>T</a:t>
            </a:r>
            <a:r>
              <a:rPr lang="en-US" altLang="en-US" sz="5000">
                <a:latin typeface="Times New Roman" panose="02020603050405020304" charset="0"/>
                <a:cs typeface="Times New Roman" panose="02020603050405020304" charset="0"/>
              </a:rPr>
              <a:t>í</a:t>
            </a:r>
            <a:r>
              <a:rPr lang="en-US" altLang="en-GB" sz="5000">
                <a:latin typeface="Times New Roman" panose="02020603050405020304" charset="0"/>
                <a:cs typeface="Times New Roman" panose="02020603050405020304" charset="0"/>
              </a:rPr>
              <a:t>ch hợp mô h</a:t>
            </a:r>
            <a:r>
              <a:rPr lang="en-US" altLang="en-US" sz="5000">
                <a:latin typeface="Times New Roman" panose="02020603050405020304" charset="0"/>
                <a:cs typeface="Times New Roman" panose="02020603050405020304" charset="0"/>
              </a:rPr>
              <a:t>ì</a:t>
            </a:r>
            <a:r>
              <a:rPr lang="en-US" altLang="en-GB" sz="5000">
                <a:latin typeface="Times New Roman" panose="02020603050405020304" charset="0"/>
                <a:cs typeface="Times New Roman" panose="02020603050405020304" charset="0"/>
              </a:rPr>
              <a:t>nh Client – Server.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Google Shape;244;p16"/>
          <p:cNvPicPr preferRelativeResize="0"/>
          <p:nvPr/>
        </p:nvPicPr>
        <p:blipFill>
          <a:blip r:embed="rId2"/>
          <a:stretch>
            <a:fillRect/>
          </a:stretch>
        </p:blipFill>
        <p:spPr>
          <a:xfrm>
            <a:off x="-254635" y="3867832"/>
            <a:ext cx="2515075" cy="2551606"/>
          </a:xfrm>
          <a:prstGeom prst="rect">
            <a:avLst/>
          </a:prstGeom>
          <a:noFill/>
          <a:ln>
            <a:noFill/>
          </a:ln>
        </p:spPr>
      </p:pic>
      <p:sp>
        <p:nvSpPr>
          <p:cNvPr id="245" name="Google Shape;245;p16"/>
          <p:cNvSpPr/>
          <p:nvPr/>
        </p:nvSpPr>
        <p:spPr>
          <a:xfrm>
            <a:off x="1085362" y="347618"/>
            <a:ext cx="617978" cy="613483"/>
          </a:xfrm>
          <a:custGeom>
            <a:avLst/>
            <a:gdLst/>
            <a:ahLst/>
            <a:cxnLst/>
            <a:rect l="l" t="t" r="r" b="b"/>
            <a:pathLst>
              <a:path w="617978" h="613483" extrusionOk="0">
                <a:moveTo>
                  <a:pt x="0" y="0"/>
                </a:moveTo>
                <a:lnTo>
                  <a:pt x="617978" y="0"/>
                </a:lnTo>
                <a:lnTo>
                  <a:pt x="617978" y="613483"/>
                </a:lnTo>
                <a:lnTo>
                  <a:pt x="0" y="613483"/>
                </a:lnTo>
                <a:lnTo>
                  <a:pt x="0" y="0"/>
                </a:lnTo>
                <a:close/>
              </a:path>
            </a:pathLst>
          </a:custGeom>
          <a:blipFill rotWithShape="1">
            <a:blip r:embed="rId3"/>
            <a:stretch>
              <a:fillRect/>
            </a:stretch>
          </a:blipFill>
          <a:ln>
            <a:noFill/>
          </a:ln>
        </p:spPr>
        <p:txBody>
          <a:bodyPr/>
          <a:lstStyle/>
          <a:p>
            <a:endParaRPr lang="vi-VN"/>
          </a:p>
        </p:txBody>
      </p:sp>
      <p:sp>
        <p:nvSpPr>
          <p:cNvPr id="246" name="Google Shape;246;p16"/>
          <p:cNvSpPr/>
          <p:nvPr/>
        </p:nvSpPr>
        <p:spPr>
          <a:xfrm rot="-6824096">
            <a:off x="10601930" y="-5414544"/>
            <a:ext cx="12441318" cy="10517239"/>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rot="4628311">
            <a:off x="-3100062" y="7068891"/>
            <a:ext cx="7824095" cy="6614080"/>
          </a:xfrm>
          <a:custGeom>
            <a:avLst/>
            <a:gdLst/>
            <a:ahLst/>
            <a:cxnLst/>
            <a:rect l="l" t="t" r="r" b="b"/>
            <a:pathLst>
              <a:path w="8521275" h="7203440" extrusionOk="0">
                <a:moveTo>
                  <a:pt x="4585849" y="1123950"/>
                </a:moveTo>
                <a:cubicBezTo>
                  <a:pt x="4007463" y="1784350"/>
                  <a:pt x="4076474" y="2346960"/>
                  <a:pt x="3424147" y="2646680"/>
                </a:cubicBezTo>
                <a:cubicBezTo>
                  <a:pt x="2109632" y="3252470"/>
                  <a:pt x="762255" y="2674620"/>
                  <a:pt x="348183" y="3713480"/>
                </a:cubicBezTo>
                <a:cubicBezTo>
                  <a:pt x="0" y="4777740"/>
                  <a:pt x="1010369" y="5806440"/>
                  <a:pt x="3284479" y="6450330"/>
                </a:cubicBezTo>
                <a:cubicBezTo>
                  <a:pt x="5936512" y="7203440"/>
                  <a:pt x="8521275" y="5153660"/>
                  <a:pt x="8008516" y="3628390"/>
                </a:cubicBezTo>
                <a:cubicBezTo>
                  <a:pt x="7482710" y="2364740"/>
                  <a:pt x="8326965" y="1811020"/>
                  <a:pt x="7845845" y="1123950"/>
                </a:cubicBezTo>
                <a:cubicBezTo>
                  <a:pt x="6948688" y="0"/>
                  <a:pt x="5205314" y="415290"/>
                  <a:pt x="4585849" y="1123950"/>
                </a:cubicBezTo>
                <a:close/>
              </a:path>
            </a:pathLst>
          </a:custGeom>
          <a:solidFill>
            <a:srgbClr val="FFF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txBox="1"/>
          <p:nvPr/>
        </p:nvSpPr>
        <p:spPr>
          <a:xfrm>
            <a:off x="2019683" y="501960"/>
            <a:ext cx="583555" cy="32258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endParaRPr lang="en-US" sz="1500" b="1" i="0" u="none" strike="noStrike" cap="none">
              <a:solidFill>
                <a:srgbClr val="3D3B39"/>
              </a:solidFill>
              <a:latin typeface="Montserrat"/>
              <a:ea typeface="Montserrat"/>
              <a:cs typeface="Montserrat"/>
              <a:sym typeface="Montserrat"/>
            </a:endParaRPr>
          </a:p>
        </p:txBody>
      </p:sp>
      <p:sp>
        <p:nvSpPr>
          <p:cNvPr id="260" name="Google Shape;260;p16"/>
          <p:cNvSpPr txBox="1"/>
          <p:nvPr/>
        </p:nvSpPr>
        <p:spPr>
          <a:xfrm>
            <a:off x="2019935" y="347345"/>
            <a:ext cx="14286865" cy="1279525"/>
          </a:xfrm>
          <a:prstGeom prst="rect">
            <a:avLst/>
          </a:prstGeom>
          <a:noFill/>
          <a:ln>
            <a:noFill/>
          </a:ln>
        </p:spPr>
        <p:txBody>
          <a:bodyPr spcFirstLastPara="1" wrap="square" lIns="0" tIns="0" rIns="0" bIns="0" anchor="t" anchorCtr="0">
            <a:noAutofit/>
          </a:bodyPr>
          <a:lstStyle/>
          <a:p>
            <a:pPr marL="0" marR="0" lvl="0" indent="0" algn="just" rtl="0">
              <a:lnSpc>
                <a:spcPct val="150000"/>
              </a:lnSpc>
              <a:spcBef>
                <a:spcPts val="0"/>
              </a:spcBef>
              <a:spcAft>
                <a:spcPts val="0"/>
              </a:spcAft>
              <a:buNone/>
            </a:pPr>
            <a:r>
              <a:rPr lang="vi-VN" altLang="en-US" sz="6000" b="1">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Yêu cầu</a:t>
            </a:r>
            <a:r>
              <a:rPr lang="en-US" altLang="en-GB" sz="6000" b="1">
                <a:solidFill>
                  <a:srgbClr val="3D3B39"/>
                </a:solidFill>
                <a:latin typeface="Times New Roman" panose="02020603050405020304" charset="0"/>
                <a:ea typeface="Archivo Black" panose="020B0A03020202020B04"/>
                <a:cs typeface="Times New Roman" panose="02020603050405020304" charset="0"/>
                <a:sym typeface="Archivo Black" panose="020B0A03020202020B04"/>
              </a:rPr>
              <a:t> hệ thống mới</a:t>
            </a:r>
            <a:endParaRPr lang="en-US" altLang="en-GB" sz="4500" b="0" i="0" u="none" strike="noStrike" cap="none">
              <a:solidFill>
                <a:schemeClr val="tx1"/>
              </a:solidFill>
              <a:latin typeface="Times New Roman" panose="02020603050405020304" charset="0"/>
              <a:ea typeface="Archivo Black" panose="020B0A03020202020B04"/>
              <a:cs typeface="Times New Roman" panose="02020603050405020304" charset="0"/>
              <a:sym typeface="Archivo Black" panose="020B0A03020202020B04"/>
            </a:endParaRPr>
          </a:p>
        </p:txBody>
      </p:sp>
      <p:pic>
        <p:nvPicPr>
          <p:cNvPr id="263" name="Google Shape;263;p16"/>
          <p:cNvPicPr preferRelativeResize="0"/>
          <p:nvPr/>
        </p:nvPicPr>
        <p:blipFill>
          <a:blip r:embed="rId4"/>
          <a:stretch>
            <a:fillRect/>
          </a:stretch>
        </p:blipFill>
        <p:spPr>
          <a:xfrm>
            <a:off x="382128" y="8300275"/>
            <a:ext cx="1460875" cy="635975"/>
          </a:xfrm>
          <a:prstGeom prst="rect">
            <a:avLst/>
          </a:prstGeom>
          <a:noFill/>
          <a:ln>
            <a:noFill/>
          </a:ln>
        </p:spPr>
      </p:pic>
      <p:pic>
        <p:nvPicPr>
          <p:cNvPr id="264" name="Google Shape;264;p16"/>
          <p:cNvPicPr preferRelativeResize="0"/>
          <p:nvPr/>
        </p:nvPicPr>
        <p:blipFill>
          <a:blip r:embed="rId4"/>
          <a:stretch>
            <a:fillRect/>
          </a:stretch>
        </p:blipFill>
        <p:spPr>
          <a:xfrm>
            <a:off x="16513815" y="2605638"/>
            <a:ext cx="1460875" cy="635975"/>
          </a:xfrm>
          <a:prstGeom prst="rect">
            <a:avLst/>
          </a:prstGeom>
          <a:noFill/>
          <a:ln>
            <a:noFill/>
          </a:ln>
        </p:spPr>
      </p:pic>
      <p:pic>
        <p:nvPicPr>
          <p:cNvPr id="265" name="Google Shape;265;p16"/>
          <p:cNvPicPr preferRelativeResize="0"/>
          <p:nvPr/>
        </p:nvPicPr>
        <p:blipFill>
          <a:blip r:embed="rId5"/>
          <a:stretch>
            <a:fillRect/>
          </a:stretch>
        </p:blipFill>
        <p:spPr>
          <a:xfrm>
            <a:off x="16012001" y="8012475"/>
            <a:ext cx="2109675" cy="1980625"/>
          </a:xfrm>
          <a:prstGeom prst="rect">
            <a:avLst/>
          </a:prstGeom>
          <a:noFill/>
          <a:ln>
            <a:noFill/>
          </a:ln>
        </p:spPr>
      </p:pic>
      <p:sp>
        <p:nvSpPr>
          <p:cNvPr id="4" name="Shape 1"/>
          <p:cNvSpPr/>
          <p:nvPr/>
        </p:nvSpPr>
        <p:spPr>
          <a:xfrm>
            <a:off x="2122170" y="2624455"/>
            <a:ext cx="6782435" cy="5675630"/>
          </a:xfrm>
          <a:prstGeom prst="roundRect">
            <a:avLst>
              <a:gd name="adj" fmla="val 4278"/>
            </a:avLst>
          </a:prstGeom>
          <a:solidFill>
            <a:srgbClr val="FDFBF7"/>
          </a:solidFill>
          <a:ln w="30480">
            <a:solidFill>
              <a:srgbClr val="E6DED2"/>
            </a:solidFill>
            <a:prstDash val="solid"/>
          </a:ln>
          <a:effectLst>
            <a:outerShdw dist="20320" dir="2700000" algn="bl" rotWithShape="0">
              <a:srgbClr val="E6DED2">
                <a:alpha val="100000"/>
              </a:srgbClr>
            </a:outerShdw>
          </a:effectLst>
        </p:spPr>
        <p:txBody>
          <a:bodyPr/>
          <a:lstStyle/>
          <a:p>
            <a:endParaRPr lang="vi-VN"/>
          </a:p>
        </p:txBody>
      </p:sp>
      <p:sp>
        <p:nvSpPr>
          <p:cNvPr id="5" name="Shape 2"/>
          <p:cNvSpPr/>
          <p:nvPr/>
        </p:nvSpPr>
        <p:spPr>
          <a:xfrm>
            <a:off x="2122805" y="2624455"/>
            <a:ext cx="90805" cy="5676265"/>
          </a:xfrm>
          <a:prstGeom prst="roundRect">
            <a:avLst>
              <a:gd name="adj" fmla="val 36946"/>
            </a:avLst>
          </a:prstGeom>
          <a:solidFill>
            <a:srgbClr val="E6DED2"/>
          </a:solidFill>
        </p:spPr>
        <p:txBody>
          <a:bodyPr/>
          <a:lstStyle/>
          <a:p>
            <a:endParaRPr lang="vi-VN"/>
          </a:p>
        </p:txBody>
      </p:sp>
      <p:sp>
        <p:nvSpPr>
          <p:cNvPr id="6" name="Text 3"/>
          <p:cNvSpPr/>
          <p:nvPr/>
        </p:nvSpPr>
        <p:spPr>
          <a:xfrm>
            <a:off x="2470785" y="2823210"/>
            <a:ext cx="5802630" cy="708660"/>
          </a:xfrm>
          <a:prstGeom prst="rect">
            <a:avLst/>
          </a:prstGeom>
          <a:noFill/>
        </p:spPr>
        <p:txBody>
          <a:bodyPr wrap="square" lIns="0" tIns="0" rIns="0" bIns="0" rtlCol="0" anchor="t"/>
          <a:lstStyle/>
          <a:p>
            <a:pPr marL="0" indent="0" algn="just">
              <a:buFont typeface="Arial" panose="020B0604020202020204" pitchFamily="34" charset="0"/>
              <a:buNone/>
            </a:pPr>
            <a:r>
              <a:rPr lang="en-US" altLang="en-GB" sz="4500">
                <a:latin typeface="Times New Roman" panose="02020603050405020304" charset="0"/>
                <a:cs typeface="Times New Roman" panose="02020603050405020304" charset="0"/>
                <a:sym typeface="+mn-ea"/>
              </a:rPr>
              <a:t>Y</a:t>
            </a:r>
            <a:r>
              <a:rPr lang="en-US" altLang="en-US" sz="4500">
                <a:latin typeface="Times New Roman" panose="02020603050405020304" charset="0"/>
                <a:cs typeface="Times New Roman" panose="02020603050405020304" charset="0"/>
                <a:sym typeface="+mn-ea"/>
              </a:rPr>
              <a:t>ê</a:t>
            </a:r>
            <a:r>
              <a:rPr lang="en-US" altLang="en-GB" sz="4500">
                <a:latin typeface="Times New Roman" panose="02020603050405020304" charset="0"/>
                <a:cs typeface="Times New Roman" panose="02020603050405020304" charset="0"/>
                <a:sym typeface="+mn-ea"/>
              </a:rPr>
              <a:t>u cầu chức n</a:t>
            </a:r>
            <a:r>
              <a:rPr lang="en-US" altLang="en-US" sz="4500">
                <a:latin typeface="Times New Roman" panose="02020603050405020304" charset="0"/>
                <a:cs typeface="Times New Roman" panose="02020603050405020304" charset="0"/>
                <a:sym typeface="+mn-ea"/>
              </a:rPr>
              <a:t>ă</a:t>
            </a:r>
            <a:r>
              <a:rPr lang="en-US" altLang="en-GB" sz="4500">
                <a:latin typeface="Times New Roman" panose="02020603050405020304" charset="0"/>
                <a:cs typeface="Times New Roman" panose="02020603050405020304" charset="0"/>
                <a:sym typeface="+mn-ea"/>
              </a:rPr>
              <a:t>ng:</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Quản l</a:t>
            </a:r>
            <a:r>
              <a:rPr lang="en-US" altLang="en-US" sz="4500">
                <a:latin typeface="Times New Roman" panose="02020603050405020304" charset="0"/>
                <a:cs typeface="Times New Roman" panose="02020603050405020304" charset="0"/>
                <a:sym typeface="+mn-ea"/>
              </a:rPr>
              <a:t>ý</a:t>
            </a:r>
            <a:r>
              <a:rPr lang="en-US" altLang="en-GB" sz="4500">
                <a:latin typeface="Times New Roman" panose="02020603050405020304" charset="0"/>
                <a:cs typeface="Times New Roman" panose="02020603050405020304" charset="0"/>
                <a:sym typeface="+mn-ea"/>
              </a:rPr>
              <a:t> bài viết, hành tr</a:t>
            </a:r>
            <a:r>
              <a:rPr lang="en-US" altLang="en-US" sz="4500">
                <a:latin typeface="Times New Roman" panose="02020603050405020304" charset="0"/>
                <a:cs typeface="Times New Roman" panose="02020603050405020304" charset="0"/>
                <a:sym typeface="+mn-ea"/>
              </a:rPr>
              <a:t>ì</a:t>
            </a:r>
            <a:r>
              <a:rPr lang="en-US" altLang="en-GB" sz="4500">
                <a:latin typeface="Times New Roman" panose="02020603050405020304" charset="0"/>
                <a:cs typeface="Times New Roman" panose="02020603050405020304" charset="0"/>
                <a:sym typeface="+mn-ea"/>
              </a:rPr>
              <a:t>nh, b</a:t>
            </a:r>
            <a:r>
              <a:rPr lang="en-US" altLang="en-US" sz="4500">
                <a:latin typeface="Times New Roman" panose="02020603050405020304" charset="0"/>
                <a:cs typeface="Times New Roman" panose="02020603050405020304" charset="0"/>
                <a:sym typeface="+mn-ea"/>
              </a:rPr>
              <a:t>ì</a:t>
            </a:r>
            <a:r>
              <a:rPr lang="en-US" altLang="en-GB" sz="4500">
                <a:latin typeface="Times New Roman" panose="02020603050405020304" charset="0"/>
                <a:cs typeface="Times New Roman" panose="02020603050405020304" charset="0"/>
                <a:sym typeface="+mn-ea"/>
              </a:rPr>
              <a:t>nh luận, t</a:t>
            </a:r>
            <a:r>
              <a:rPr lang="en-US" altLang="en-US" sz="4500">
                <a:latin typeface="Times New Roman" panose="02020603050405020304" charset="0"/>
                <a:cs typeface="Times New Roman" panose="02020603050405020304" charset="0"/>
                <a:sym typeface="+mn-ea"/>
              </a:rPr>
              <a:t>ươ</a:t>
            </a:r>
            <a:r>
              <a:rPr lang="en-US" altLang="en-GB" sz="4500">
                <a:latin typeface="Times New Roman" panose="02020603050405020304" charset="0"/>
                <a:cs typeface="Times New Roman" panose="02020603050405020304" charset="0"/>
                <a:sym typeface="+mn-ea"/>
              </a:rPr>
              <a:t>ng t</a:t>
            </a:r>
            <a:r>
              <a:rPr lang="en-US" altLang="en-US" sz="4500">
                <a:latin typeface="Times New Roman" panose="02020603050405020304" charset="0"/>
                <a:cs typeface="Times New Roman" panose="02020603050405020304" charset="0"/>
                <a:sym typeface="+mn-ea"/>
              </a:rPr>
              <a:t>á</a:t>
            </a:r>
            <a:r>
              <a:rPr lang="en-US" altLang="en-GB" sz="4500">
                <a:latin typeface="Times New Roman" panose="02020603050405020304" charset="0"/>
                <a:cs typeface="Times New Roman" panose="02020603050405020304" charset="0"/>
                <a:sym typeface="+mn-ea"/>
              </a:rPr>
              <a:t>c.</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T</a:t>
            </a:r>
            <a:r>
              <a:rPr lang="en-US" altLang="en-US" sz="4500">
                <a:latin typeface="Times New Roman" panose="02020603050405020304" charset="0"/>
                <a:cs typeface="Times New Roman" panose="02020603050405020304" charset="0"/>
                <a:sym typeface="+mn-ea"/>
              </a:rPr>
              <a:t>ì</a:t>
            </a:r>
            <a:r>
              <a:rPr lang="en-US" altLang="en-GB" sz="4500">
                <a:latin typeface="Times New Roman" panose="02020603050405020304" charset="0"/>
                <a:cs typeface="Times New Roman" panose="02020603050405020304" charset="0"/>
                <a:sym typeface="+mn-ea"/>
              </a:rPr>
              <a:t>m kiếm – lọc bài viết.</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Quản trị ng</a:t>
            </a:r>
            <a:r>
              <a:rPr lang="en-US" altLang="en-US" sz="4500">
                <a:latin typeface="Times New Roman" panose="02020603050405020304" charset="0"/>
                <a:cs typeface="Times New Roman" panose="02020603050405020304" charset="0"/>
                <a:sym typeface="+mn-ea"/>
              </a:rPr>
              <a:t>ư</a:t>
            </a:r>
            <a:r>
              <a:rPr lang="en-US" altLang="en-GB" sz="4500">
                <a:latin typeface="Times New Roman" panose="02020603050405020304" charset="0"/>
                <a:cs typeface="Times New Roman" panose="02020603050405020304" charset="0"/>
                <a:sym typeface="+mn-ea"/>
              </a:rPr>
              <a:t>ời d</a:t>
            </a:r>
            <a:r>
              <a:rPr lang="en-US" altLang="en-US" sz="4500">
                <a:latin typeface="Times New Roman" panose="02020603050405020304" charset="0"/>
                <a:cs typeface="Times New Roman" panose="02020603050405020304" charset="0"/>
                <a:sym typeface="+mn-ea"/>
              </a:rPr>
              <a:t>ù</a:t>
            </a:r>
            <a:r>
              <a:rPr lang="en-US" altLang="en-GB" sz="4500">
                <a:latin typeface="Times New Roman" panose="02020603050405020304" charset="0"/>
                <a:cs typeface="Times New Roman" panose="02020603050405020304" charset="0"/>
                <a:sym typeface="+mn-ea"/>
              </a:rPr>
              <a:t>ng và nội dung.</a:t>
            </a:r>
            <a:endParaRPr lang="en-US" sz="4500" dirty="0"/>
          </a:p>
        </p:txBody>
      </p:sp>
      <p:sp>
        <p:nvSpPr>
          <p:cNvPr id="7" name="Text 4"/>
          <p:cNvSpPr/>
          <p:nvPr/>
        </p:nvSpPr>
        <p:spPr>
          <a:xfrm>
            <a:off x="2470944" y="4375348"/>
            <a:ext cx="3590330" cy="725805"/>
          </a:xfrm>
          <a:prstGeom prst="rect">
            <a:avLst/>
          </a:prstGeom>
          <a:noFill/>
        </p:spPr>
        <p:txBody>
          <a:bodyPr wrap="square" lIns="0" tIns="0" rIns="0" bIns="0" rtlCol="0" anchor="t"/>
          <a:lstStyle/>
          <a:p>
            <a:pPr marL="342900" indent="-342900" algn="l">
              <a:lnSpc>
                <a:spcPts val="2850"/>
              </a:lnSpc>
              <a:buSzPct val="100000"/>
              <a:buChar char="•"/>
            </a:pPr>
            <a:endParaRPr lang="en-US" sz="1750" dirty="0"/>
          </a:p>
        </p:txBody>
      </p:sp>
      <p:sp>
        <p:nvSpPr>
          <p:cNvPr id="8" name="Text 5"/>
          <p:cNvSpPr/>
          <p:nvPr/>
        </p:nvSpPr>
        <p:spPr>
          <a:xfrm>
            <a:off x="2470944" y="5180449"/>
            <a:ext cx="3590330" cy="362903"/>
          </a:xfrm>
          <a:prstGeom prst="rect">
            <a:avLst/>
          </a:prstGeom>
          <a:noFill/>
        </p:spPr>
        <p:txBody>
          <a:bodyPr wrap="none" lIns="0" tIns="0" rIns="0" bIns="0" rtlCol="0" anchor="t"/>
          <a:lstStyle/>
          <a:p>
            <a:pPr marL="342900" indent="-342900" algn="l">
              <a:lnSpc>
                <a:spcPts val="2850"/>
              </a:lnSpc>
              <a:buSzPct val="100000"/>
              <a:buChar char="•"/>
            </a:pPr>
            <a:endParaRPr lang="en-US" sz="1750" dirty="0"/>
          </a:p>
        </p:txBody>
      </p:sp>
      <p:sp>
        <p:nvSpPr>
          <p:cNvPr id="9" name="Text 6"/>
          <p:cNvSpPr/>
          <p:nvPr/>
        </p:nvSpPr>
        <p:spPr>
          <a:xfrm>
            <a:off x="2470944" y="5622647"/>
            <a:ext cx="3590330" cy="725805"/>
          </a:xfrm>
          <a:prstGeom prst="rect">
            <a:avLst/>
          </a:prstGeom>
          <a:noFill/>
        </p:spPr>
        <p:txBody>
          <a:bodyPr wrap="square" lIns="0" tIns="0" rIns="0" bIns="0" rtlCol="0" anchor="t"/>
          <a:lstStyle/>
          <a:p>
            <a:pPr marL="342900" indent="-342900" algn="l">
              <a:lnSpc>
                <a:spcPts val="2850"/>
              </a:lnSpc>
              <a:buSzPct val="100000"/>
              <a:buChar char="•"/>
            </a:pPr>
            <a:endParaRPr lang="en-US" sz="1750" dirty="0"/>
          </a:p>
        </p:txBody>
      </p:sp>
      <p:sp>
        <p:nvSpPr>
          <p:cNvPr id="10" name="Shape 1"/>
          <p:cNvSpPr/>
          <p:nvPr/>
        </p:nvSpPr>
        <p:spPr>
          <a:xfrm>
            <a:off x="9914255" y="2624455"/>
            <a:ext cx="6280150" cy="5676265"/>
          </a:xfrm>
          <a:prstGeom prst="roundRect">
            <a:avLst>
              <a:gd name="adj" fmla="val 4278"/>
            </a:avLst>
          </a:prstGeom>
          <a:solidFill>
            <a:srgbClr val="FDFBF7"/>
          </a:solidFill>
          <a:ln w="30480">
            <a:solidFill>
              <a:srgbClr val="E6DED2"/>
            </a:solidFill>
            <a:prstDash val="solid"/>
          </a:ln>
          <a:effectLst>
            <a:outerShdw dist="20320" dir="2700000" algn="bl" rotWithShape="0">
              <a:srgbClr val="E6DED2">
                <a:alpha val="100000"/>
              </a:srgbClr>
            </a:outerShdw>
          </a:effectLst>
        </p:spPr>
        <p:txBody>
          <a:bodyPr/>
          <a:lstStyle/>
          <a:p>
            <a:pPr marL="0" indent="0" algn="just">
              <a:buFont typeface="Arial" panose="020B0604020202020204" pitchFamily="34" charset="0"/>
              <a:buNone/>
            </a:pPr>
            <a:r>
              <a:rPr lang="en-US" altLang="en-GB" sz="4500">
                <a:latin typeface="Times New Roman" panose="02020603050405020304" charset="0"/>
                <a:cs typeface="Times New Roman" panose="02020603050405020304" charset="0"/>
                <a:sym typeface="+mn-ea"/>
              </a:rPr>
              <a:t>Y</a:t>
            </a:r>
            <a:r>
              <a:rPr lang="en-US" altLang="en-US" sz="4500">
                <a:latin typeface="Times New Roman" panose="02020603050405020304" charset="0"/>
                <a:cs typeface="Times New Roman" panose="02020603050405020304" charset="0"/>
                <a:sym typeface="+mn-ea"/>
              </a:rPr>
              <a:t>ê</a:t>
            </a:r>
            <a:r>
              <a:rPr lang="en-US" altLang="en-GB" sz="4500">
                <a:latin typeface="Times New Roman" panose="02020603050405020304" charset="0"/>
                <a:cs typeface="Times New Roman" panose="02020603050405020304" charset="0"/>
                <a:sym typeface="+mn-ea"/>
              </a:rPr>
              <a:t>u cầu phi chức n</a:t>
            </a:r>
            <a:r>
              <a:rPr lang="en-US" altLang="en-US" sz="4500">
                <a:latin typeface="Times New Roman" panose="02020603050405020304" charset="0"/>
                <a:cs typeface="Times New Roman" panose="02020603050405020304" charset="0"/>
                <a:sym typeface="+mn-ea"/>
              </a:rPr>
              <a:t>ă</a:t>
            </a:r>
            <a:r>
              <a:rPr lang="en-US" altLang="en-GB" sz="4500">
                <a:latin typeface="Times New Roman" panose="02020603050405020304" charset="0"/>
                <a:cs typeface="Times New Roman" panose="02020603050405020304" charset="0"/>
                <a:sym typeface="+mn-ea"/>
              </a:rPr>
              <a:t>ng:</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Bảo mật, ch</a:t>
            </a:r>
            <a:r>
              <a:rPr lang="en-US" altLang="en-US" sz="4500">
                <a:latin typeface="Times New Roman" panose="02020603050405020304" charset="0"/>
                <a:cs typeface="Times New Roman" panose="02020603050405020304" charset="0"/>
                <a:sym typeface="+mn-ea"/>
              </a:rPr>
              <a:t>í</a:t>
            </a:r>
            <a:r>
              <a:rPr lang="en-US" altLang="en-GB" sz="4500">
                <a:latin typeface="Times New Roman" panose="02020603050405020304" charset="0"/>
                <a:cs typeface="Times New Roman" panose="02020603050405020304" charset="0"/>
                <a:sym typeface="+mn-ea"/>
              </a:rPr>
              <a:t>nh x</a:t>
            </a:r>
            <a:r>
              <a:rPr lang="en-US" altLang="en-US" sz="4500">
                <a:latin typeface="Times New Roman" panose="02020603050405020304" charset="0"/>
                <a:cs typeface="Times New Roman" panose="02020603050405020304" charset="0"/>
                <a:sym typeface="+mn-ea"/>
              </a:rPr>
              <a:t>á</a:t>
            </a:r>
            <a:r>
              <a:rPr lang="en-US" altLang="en-GB" sz="4500">
                <a:latin typeface="Times New Roman" panose="02020603050405020304" charset="0"/>
                <a:cs typeface="Times New Roman" panose="02020603050405020304" charset="0"/>
                <a:sym typeface="+mn-ea"/>
              </a:rPr>
              <a:t>c, dễ sử dụng.</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Khả n</a:t>
            </a:r>
            <a:r>
              <a:rPr lang="en-US" altLang="en-US" sz="4500">
                <a:latin typeface="Times New Roman" panose="02020603050405020304" charset="0"/>
                <a:cs typeface="Times New Roman" panose="02020603050405020304" charset="0"/>
                <a:sym typeface="+mn-ea"/>
              </a:rPr>
              <a:t>ă</a:t>
            </a:r>
            <a:r>
              <a:rPr lang="en-US" altLang="en-GB" sz="4500">
                <a:latin typeface="Times New Roman" panose="02020603050405020304" charset="0"/>
                <a:cs typeface="Times New Roman" panose="02020603050405020304" charset="0"/>
                <a:sym typeface="+mn-ea"/>
              </a:rPr>
              <a:t>ng mở rộng cao.</a:t>
            </a:r>
            <a:endParaRPr lang="en-US" altLang="en-GB" sz="4500">
              <a:latin typeface="Times New Roman" panose="02020603050405020304" charset="0"/>
              <a:cs typeface="Times New Roman" panose="02020603050405020304" charset="0"/>
            </a:endParaRPr>
          </a:p>
          <a:p>
            <a:pPr marL="571500" indent="-571500" algn="just">
              <a:buFont typeface="Arial" panose="020B0604020202020204" pitchFamily="34" charset="0"/>
              <a:buChar char="•"/>
            </a:pPr>
            <a:r>
              <a:rPr lang="en-US" altLang="en-GB" sz="4500">
                <a:latin typeface="Times New Roman" panose="02020603050405020304" charset="0"/>
                <a:cs typeface="Times New Roman" panose="02020603050405020304" charset="0"/>
                <a:sym typeface="+mn-ea"/>
              </a:rPr>
              <a:t>Hoạt </a:t>
            </a:r>
            <a:r>
              <a:rPr lang="en-US" altLang="en-US" sz="4500">
                <a:latin typeface="Times New Roman" panose="02020603050405020304" charset="0"/>
                <a:cs typeface="Times New Roman" panose="02020603050405020304" charset="0"/>
                <a:sym typeface="+mn-ea"/>
              </a:rPr>
              <a:t>đ</a:t>
            </a:r>
            <a:r>
              <a:rPr lang="en-US" altLang="en-GB" sz="4500">
                <a:latin typeface="Times New Roman" panose="02020603050405020304" charset="0"/>
                <a:cs typeface="Times New Roman" panose="02020603050405020304" charset="0"/>
                <a:sym typeface="+mn-ea"/>
              </a:rPr>
              <a:t>ộng ổn </a:t>
            </a:r>
            <a:r>
              <a:rPr lang="en-US" altLang="en-US" sz="4500">
                <a:latin typeface="Times New Roman" panose="02020603050405020304" charset="0"/>
                <a:cs typeface="Times New Roman" panose="02020603050405020304" charset="0"/>
                <a:sym typeface="+mn-ea"/>
              </a:rPr>
              <a:t>đ</a:t>
            </a:r>
            <a:r>
              <a:rPr lang="en-US" altLang="en-GB" sz="4500">
                <a:latin typeface="Times New Roman" panose="02020603050405020304" charset="0"/>
                <a:cs typeface="Times New Roman" panose="02020603050405020304" charset="0"/>
                <a:sym typeface="+mn-ea"/>
              </a:rPr>
              <a:t>ịnh và </a:t>
            </a:r>
            <a:r>
              <a:rPr lang="en-US" altLang="en-US" sz="4500">
                <a:latin typeface="Times New Roman" panose="02020603050405020304" charset="0"/>
                <a:cs typeface="Times New Roman" panose="02020603050405020304" charset="0"/>
                <a:sym typeface="+mn-ea"/>
              </a:rPr>
              <a:t>đ</a:t>
            </a:r>
            <a:r>
              <a:rPr lang="en-US" altLang="en-GB" sz="4500">
                <a:latin typeface="Times New Roman" panose="02020603050405020304" charset="0"/>
                <a:cs typeface="Times New Roman" panose="02020603050405020304" charset="0"/>
                <a:sym typeface="+mn-ea"/>
              </a:rPr>
              <a:t>a nền tảng.</a:t>
            </a:r>
            <a:endParaRPr lang="en-GB" altLang="en-US" sz="4500"/>
          </a:p>
        </p:txBody>
      </p:sp>
      <p:sp>
        <p:nvSpPr>
          <p:cNvPr id="11" name="Shape 2"/>
          <p:cNvSpPr/>
          <p:nvPr/>
        </p:nvSpPr>
        <p:spPr>
          <a:xfrm>
            <a:off x="9853930" y="2766695"/>
            <a:ext cx="76200" cy="5373370"/>
          </a:xfrm>
          <a:prstGeom prst="roundRect">
            <a:avLst>
              <a:gd name="adj" fmla="val 78139"/>
            </a:avLst>
          </a:prstGeom>
          <a:solidFill>
            <a:srgbClr val="E6DED2"/>
          </a:solidFill>
        </p:spPr>
        <p:txBody>
          <a:bodyPr/>
          <a:lstStyle/>
          <a:p>
            <a:endParaRPr lang="vi-VN"/>
          </a:p>
        </p:txBody>
      </p:sp>
      <p:sp>
        <p:nvSpPr>
          <p:cNvPr id="14" name="Text 5"/>
          <p:cNvSpPr/>
          <p:nvPr/>
        </p:nvSpPr>
        <p:spPr>
          <a:xfrm>
            <a:off x="10835640" y="4531360"/>
            <a:ext cx="3590290" cy="385445"/>
          </a:xfrm>
          <a:prstGeom prst="rect">
            <a:avLst/>
          </a:prstGeom>
          <a:noFill/>
        </p:spPr>
        <p:txBody>
          <a:bodyPr wrap="none" lIns="0" tIns="0" rIns="0" bIns="0" rtlCol="0" anchor="t"/>
          <a:lstStyle/>
          <a:p>
            <a:pPr marL="342900" indent="-342900" algn="l">
              <a:lnSpc>
                <a:spcPts val="2850"/>
              </a:lnSpc>
              <a:buSzPct val="100000"/>
              <a:buChar char="•"/>
            </a:pPr>
            <a:endParaRPr lang="en-US" sz="1750" dirty="0"/>
          </a:p>
        </p:txBody>
      </p:sp>
      <p:sp>
        <p:nvSpPr>
          <p:cNvPr id="15" name="Text 6"/>
          <p:cNvSpPr/>
          <p:nvPr/>
        </p:nvSpPr>
        <p:spPr>
          <a:xfrm>
            <a:off x="10835640" y="4973955"/>
            <a:ext cx="3590290" cy="770255"/>
          </a:xfrm>
          <a:prstGeom prst="rect">
            <a:avLst/>
          </a:prstGeom>
          <a:noFill/>
        </p:spPr>
        <p:txBody>
          <a:bodyPr wrap="square" lIns="0" tIns="0" rIns="0" bIns="0" rtlCol="0" anchor="t"/>
          <a:lstStyle/>
          <a:p>
            <a:pPr marL="342900" indent="-342900" algn="l">
              <a:lnSpc>
                <a:spcPts val="2850"/>
              </a:lnSpc>
              <a:buSzPct val="100000"/>
              <a:buChar char="•"/>
            </a:pPr>
            <a:endParaRPr lang="en-US" sz="175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26.58181102362204,&quot;left&quot;:321.83228346456696,&quot;top&quot;:270.97377952755903,&quot;width&quot;:899.4031496062992}"/>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541.0490551181103,&quot;left&quot;:103.22858267716535,&quot;top&quot;:179.5815748031496,&quot;width&quot;:1270.9100787401576}"/>
</p:tagLst>
</file>

<file path=ppt/theme/theme1.xml><?xml version="1.0" encoding="utf-8"?>
<a:theme xmlns:a="http://schemas.openxmlformats.org/drawingml/2006/main" name="Public Relations In Tourism Slides">
  <a:themeElements>
    <a:clrScheme name="Office">
      <a:dk1>
        <a:srgbClr val="000000"/>
      </a:dk1>
      <a:lt1>
        <a:srgbClr val="FFFFFF"/>
      </a:lt1>
      <a:dk2>
        <a:srgbClr val="EA696B"/>
      </a:dk2>
      <a:lt2>
        <a:srgbClr val="FFF7EC"/>
      </a:lt2>
      <a:accent1>
        <a:srgbClr val="3D3B39"/>
      </a:accent1>
      <a:accent2>
        <a:srgbClr val="888888"/>
      </a:accent2>
      <a:accent3>
        <a:srgbClr val="424242"/>
      </a:accent3>
      <a:accent4>
        <a:srgbClr val="EA696B"/>
      </a:accent4>
      <a:accent5>
        <a:srgbClr val="FFF7EC"/>
      </a:accent5>
      <a:accent6>
        <a:srgbClr val="3D3B39"/>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2595</Words>
  <Application>Microsoft Office PowerPoint</Application>
  <PresentationFormat>Tùy chỉnh</PresentationFormat>
  <Paragraphs>299</Paragraphs>
  <Slides>56</Slides>
  <Notes>10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56</vt:i4>
      </vt:variant>
    </vt:vector>
  </HeadingPairs>
  <TitlesOfParts>
    <vt:vector size="63" baseType="lpstr">
      <vt:lpstr>Montserrat</vt:lpstr>
      <vt:lpstr>Times New Roman</vt:lpstr>
      <vt:lpstr>Calibri</vt:lpstr>
      <vt:lpstr>Archivo Black</vt:lpstr>
      <vt:lpstr>Arial</vt:lpstr>
      <vt:lpstr>Arial Black</vt:lpstr>
      <vt:lpstr>Public Relations In Tourism Slides</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Như Khiêm</dc:creator>
  <cp:lastModifiedBy>Khiêm Nguyễn Như</cp:lastModifiedBy>
  <cp:revision>15</cp:revision>
  <dcterms:created xsi:type="dcterms:W3CDTF">2025-11-25T22:15:00Z</dcterms:created>
  <dcterms:modified xsi:type="dcterms:W3CDTF">2025-11-26T18:13:35Z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A50A76EBBFD24BD3BBD3828FC5ED88A2_12</vt:lpwstr>
  </property>
  <property fmtid="{D5CDD505-2E9C-101B-9397-08002B2CF9AE}" pid="3" name="KSOProductBuildVer">
    <vt:lpwstr>2057-12.2.0.23149</vt:lpwstr>
  </property>
</Properties>
</file>